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327" r:id="rId2"/>
    <p:sldId id="335" r:id="rId3"/>
    <p:sldId id="358" r:id="rId4"/>
    <p:sldId id="427" r:id="rId5"/>
    <p:sldId id="344" r:id="rId6"/>
    <p:sldId id="346" r:id="rId7"/>
    <p:sldId id="347" r:id="rId8"/>
    <p:sldId id="348" r:id="rId9"/>
    <p:sldId id="349" r:id="rId10"/>
    <p:sldId id="353" r:id="rId11"/>
    <p:sldId id="428" r:id="rId12"/>
    <p:sldId id="429" r:id="rId13"/>
    <p:sldId id="430" r:id="rId14"/>
    <p:sldId id="431" r:id="rId15"/>
    <p:sldId id="432" r:id="rId16"/>
    <p:sldId id="433" r:id="rId17"/>
    <p:sldId id="434" r:id="rId18"/>
    <p:sldId id="343" r:id="rId19"/>
    <p:sldId id="336" r:id="rId20"/>
    <p:sldId id="435" r:id="rId21"/>
    <p:sldId id="436" r:id="rId22"/>
    <p:sldId id="437" r:id="rId23"/>
    <p:sldId id="328" r:id="rId24"/>
    <p:sldId id="438" r:id="rId25"/>
    <p:sldId id="359" r:id="rId26"/>
    <p:sldId id="333" r:id="rId27"/>
    <p:sldId id="334" r:id="rId28"/>
    <p:sldId id="439" r:id="rId29"/>
    <p:sldId id="340" r:id="rId30"/>
    <p:sldId id="440" r:id="rId31"/>
    <p:sldId id="441" r:id="rId32"/>
    <p:sldId id="442" r:id="rId33"/>
    <p:sldId id="337" r:id="rId34"/>
    <p:sldId id="443" r:id="rId35"/>
    <p:sldId id="444" r:id="rId36"/>
    <p:sldId id="419" r:id="rId37"/>
    <p:sldId id="445" r:id="rId38"/>
    <p:sldId id="446" r:id="rId39"/>
    <p:sldId id="447" r:id="rId40"/>
    <p:sldId id="456" r:id="rId41"/>
    <p:sldId id="457" r:id="rId42"/>
    <p:sldId id="460" r:id="rId43"/>
    <p:sldId id="459" r:id="rId44"/>
    <p:sldId id="461" r:id="rId45"/>
    <p:sldId id="367" r:id="rId46"/>
    <p:sldId id="462" r:id="rId47"/>
    <p:sldId id="463" r:id="rId48"/>
    <p:sldId id="368" r:id="rId49"/>
    <p:sldId id="448" r:id="rId50"/>
    <p:sldId id="365" r:id="rId51"/>
    <p:sldId id="366" r:id="rId52"/>
    <p:sldId id="449" r:id="rId53"/>
    <p:sldId id="362" r:id="rId54"/>
    <p:sldId id="453" r:id="rId55"/>
    <p:sldId id="454" r:id="rId56"/>
    <p:sldId id="450" r:id="rId57"/>
    <p:sldId id="426" r:id="rId58"/>
    <p:sldId id="451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89"/>
    <p:restoredTop sz="85975"/>
  </p:normalViewPr>
  <p:slideViewPr>
    <p:cSldViewPr snapToGrid="0" snapToObjects="1">
      <p:cViewPr>
        <p:scale>
          <a:sx n="84" d="100"/>
          <a:sy n="84" d="100"/>
        </p:scale>
        <p:origin x="1384" y="3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603E4-561B-5A4B-8F24-EFD4F9072BF4}" type="datetimeFigureOut">
              <a:rPr lang="en-US" smtClean="0"/>
              <a:t>6/24/19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95E2B-2CC3-E84A-85F5-4F604341098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72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2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Sey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”shay”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04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029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82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18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19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C0E863-6ABF-534E-BF7A-85A06282B3F4}" type="slidenum">
              <a:rPr lang="en-US"/>
              <a:pPr/>
              <a:t>22</a:t>
            </a:fld>
            <a:endParaRPr lang="en-US"/>
          </a:p>
        </p:txBody>
      </p:sp>
      <p:sp>
        <p:nvSpPr>
          <p:cNvPr id="5048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99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 name</a:t>
            </a:r>
            <a:r>
              <a:rPr lang="en-US" baseline="0" dirty="0"/>
              <a:t> =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97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674AD8-4D91-E946-8C22-E3C257E738AC}" type="slidenum">
              <a:rPr lang="en-US">
                <a:latin typeface="Times New Roman" pitchFamily="1" charset="0"/>
              </a:rPr>
              <a:pPr/>
              <a:t>37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46388" y="533400"/>
            <a:ext cx="3454400" cy="2590800"/>
          </a:xfrm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734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3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dirty="0"/>
              <a:t>Ask them what they think</a:t>
            </a:r>
            <a:r>
              <a:rPr lang="en-US" baseline="0" dirty="0"/>
              <a:t> the difference is between the two types of loops</a:t>
            </a:r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674AD8-4D91-E946-8C22-E3C257E738AC}" type="slidenum">
              <a:rPr lang="en-US">
                <a:latin typeface="Times New Roman" pitchFamily="1" charset="0"/>
              </a:rPr>
              <a:pPr/>
              <a:t>38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46388" y="533400"/>
            <a:ext cx="3454400" cy="2590800"/>
          </a:xfrm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4993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5546E4-8251-A04B-865B-219A33B286A9}" type="slidenum">
              <a:rPr lang="en-US"/>
              <a:pPr/>
              <a:t>50</a:t>
            </a:fld>
            <a:endParaRPr lang="en-US"/>
          </a:p>
        </p:txBody>
      </p:sp>
      <p:sp>
        <p:nvSpPr>
          <p:cNvPr id="5068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8713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68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0787BF-E2D1-B040-92DB-4B8A4814EDCC}" type="slidenum">
              <a:rPr lang="en-US"/>
              <a:pPr/>
              <a:t>51</a:t>
            </a:fld>
            <a:endParaRPr lang="en-US"/>
          </a:p>
        </p:txBody>
      </p:sp>
      <p:sp>
        <p:nvSpPr>
          <p:cNvPr id="5089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8713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118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6407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42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4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951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5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6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7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8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9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10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89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60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916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08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94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42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13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767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82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018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88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67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8D60D-23B6-EB47-BF4C-253168C6FD84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27D0B-9127-D742-A656-6052E3AD41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212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-190502" y="-1"/>
            <a:ext cx="9334501" cy="7467601"/>
          </a:xfrm>
          <a:prstGeom prst="rect">
            <a:avLst/>
          </a:prstGeom>
        </p:spPr>
      </p:pic>
      <p:pic>
        <p:nvPicPr>
          <p:cNvPr id="102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229" y="1167760"/>
            <a:ext cx="1706880" cy="170307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Variables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8672A9A-128F-724F-A9B3-182416A03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3109" y="1228090"/>
            <a:ext cx="1614170" cy="161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94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Corchetes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y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sangría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4284" y="1119998"/>
            <a:ext cx="718783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run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	while</a:t>
            </a:r>
            <a:r>
              <a:rPr lang="en-US" b="1" dirty="0">
                <a:latin typeface="Courier"/>
                <a:cs typeface="Courier"/>
              </a:rPr>
              <a:t> (</a:t>
            </a:r>
            <a:r>
              <a:rPr lang="en-US" b="1" dirty="0" err="1">
                <a:latin typeface="Courier"/>
                <a:cs typeface="Courier"/>
              </a:rPr>
              <a:t>bolsaConHojas</a:t>
            </a:r>
            <a:r>
              <a:rPr lang="en-US" b="1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	</a:t>
            </a:r>
            <a:r>
              <a:rPr lang="en-US" dirty="0" err="1">
                <a:latin typeface="Courier"/>
                <a:cs typeface="Courier"/>
              </a:rPr>
              <a:t>encontrarArbol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	</a:t>
            </a:r>
            <a:r>
              <a:rPr lang="en-US" dirty="0" err="1">
                <a:latin typeface="Courier"/>
                <a:cs typeface="Courier"/>
              </a:rPr>
              <a:t>agregarHojasAlArbol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}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irHastaMuro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agregarHojasAlArbol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girarIzquierda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subirAlArbol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agregarHojas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descenderAlPiso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girarIzquierda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encontrarArbol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irHastaMuro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020781" y="1519383"/>
            <a:ext cx="249044" cy="1281980"/>
          </a:xfrm>
          <a:prstGeom prst="round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445965" y="1719263"/>
            <a:ext cx="249044" cy="583552"/>
          </a:xfrm>
          <a:prstGeom prst="round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20781" y="3703498"/>
            <a:ext cx="249044" cy="1281980"/>
          </a:xfrm>
          <a:prstGeom prst="round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020781" y="5923224"/>
            <a:ext cx="249044" cy="176140"/>
          </a:xfrm>
          <a:prstGeom prst="round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39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Descomposición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–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Recoger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Periódico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643355" y="722235"/>
            <a:ext cx="358687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Bien</a:t>
            </a: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5074677" y="722235"/>
            <a:ext cx="358687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chemeClr val="accent2"/>
                </a:solidFill>
              </a:rPr>
              <a:t>Mal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0" y="1556083"/>
            <a:ext cx="0" cy="352929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3609388" y="6302456"/>
            <a:ext cx="5281394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Use </a:t>
            </a:r>
            <a:r>
              <a:rPr lang="en-US" sz="2400" dirty="0" err="1"/>
              <a:t>métodos</a:t>
            </a:r>
            <a:r>
              <a:rPr lang="en-US" sz="2400" dirty="0"/>
              <a:t> para </a:t>
            </a:r>
            <a:r>
              <a:rPr lang="en-US" sz="2400" dirty="0" err="1"/>
              <a:t>decomponer</a:t>
            </a:r>
            <a:r>
              <a:rPr lang="en-US" sz="2400" dirty="0"/>
              <a:t> el </a:t>
            </a:r>
            <a:r>
              <a:rPr lang="en-US" sz="2400" dirty="0" err="1"/>
              <a:t>código</a:t>
            </a:r>
            <a:endParaRPr lang="en-US" sz="240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DE3C888-A2E1-8142-BFD5-B118C4B2D852}"/>
              </a:ext>
            </a:extLst>
          </p:cNvPr>
          <p:cNvSpPr/>
          <p:nvPr/>
        </p:nvSpPr>
        <p:spPr>
          <a:xfrm>
            <a:off x="5189474" y="1426345"/>
            <a:ext cx="4572000" cy="473975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500" b="1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sz="1500" b="1" dirty="0">
                <a:latin typeface="Courier"/>
                <a:cs typeface="Courier"/>
              </a:rPr>
              <a:t> </a:t>
            </a:r>
            <a:r>
              <a:rPr lang="en-US" sz="1500" dirty="0">
                <a:latin typeface="Courier"/>
                <a:cs typeface="Courier"/>
              </a:rPr>
              <a:t>run</a:t>
            </a:r>
            <a:r>
              <a:rPr lang="en-US" sz="1500" b="1" dirty="0">
                <a:latin typeface="Courier"/>
                <a:cs typeface="Courier"/>
              </a:rPr>
              <a:t>() {</a:t>
            </a:r>
          </a:p>
          <a:p>
            <a:r>
              <a:rPr lang="en-US" sz="1500" b="1" dirty="0">
                <a:solidFill>
                  <a:srgbClr val="660066"/>
                </a:solidFill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moverse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moverse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girarIzquierda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girarIzquierda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girarIzquierda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moverse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girarIzquierda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moverse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recogerCono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girarIzquierda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girarIzquierda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moverse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moverse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moverse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girarIzquierda</a:t>
            </a:r>
            <a:r>
              <a:rPr lang="en-US" sz="1600" dirty="0">
                <a:latin typeface="Courier"/>
                <a:cs typeface="Courier"/>
              </a:rPr>
              <a:t>();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girarIzquierda</a:t>
            </a:r>
            <a:r>
              <a:rPr lang="en-US" sz="1600" dirty="0">
                <a:latin typeface="Courier"/>
                <a:cs typeface="Courier"/>
              </a:rPr>
              <a:t>();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girarIzquierda</a:t>
            </a:r>
            <a:r>
              <a:rPr lang="en-US" sz="1600" dirty="0">
                <a:latin typeface="Courier"/>
                <a:cs typeface="Courier"/>
              </a:rPr>
              <a:t>();</a:t>
            </a:r>
            <a:endParaRPr lang="en-US" sz="1500" dirty="0">
              <a:latin typeface="Courier"/>
              <a:cs typeface="Courier"/>
            </a:endParaRP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moverse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}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1479B32-838A-874E-A7B1-609A2B366581}"/>
              </a:ext>
            </a:extLst>
          </p:cNvPr>
          <p:cNvSpPr/>
          <p:nvPr/>
        </p:nvSpPr>
        <p:spPr>
          <a:xfrm>
            <a:off x="643355" y="1390842"/>
            <a:ext cx="4572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sz="1200" b="1" dirty="0">
                <a:latin typeface="Courier"/>
                <a:cs typeface="Courier"/>
              </a:rPr>
              <a:t> </a:t>
            </a:r>
            <a:r>
              <a:rPr lang="en-US" sz="1200" dirty="0">
                <a:latin typeface="Courier"/>
                <a:cs typeface="Courier"/>
              </a:rPr>
              <a:t>run</a:t>
            </a:r>
            <a:r>
              <a:rPr lang="en-US" sz="1200" b="1" dirty="0">
                <a:latin typeface="Courier"/>
                <a:cs typeface="Courier"/>
              </a:rPr>
              <a:t>() {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salirDeCasa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recogerPeriodico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regresar</a:t>
            </a:r>
            <a:r>
              <a:rPr lang="en-US" sz="1200" dirty="0">
                <a:latin typeface="Courier"/>
                <a:cs typeface="Courier"/>
              </a:rPr>
              <a:t>();</a:t>
            </a:r>
            <a:endParaRPr lang="en-US" sz="1200" b="1" dirty="0">
              <a:latin typeface="Courier"/>
              <a:cs typeface="Courier"/>
            </a:endParaRPr>
          </a:p>
          <a:p>
            <a:r>
              <a:rPr lang="en-US" sz="1200" b="1" dirty="0">
                <a:latin typeface="Courier"/>
                <a:cs typeface="Courier"/>
              </a:rPr>
              <a:t>}</a:t>
            </a:r>
          </a:p>
          <a:p>
            <a:endParaRPr lang="en-US" sz="1200" b="1" dirty="0">
              <a:latin typeface="Courier"/>
              <a:cs typeface="Courier"/>
            </a:endParaRPr>
          </a:p>
          <a:p>
            <a:r>
              <a:rPr lang="en-US" sz="1200" b="1" dirty="0">
                <a:solidFill>
                  <a:srgbClr val="660066"/>
                </a:solidFill>
                <a:latin typeface="Courier"/>
                <a:cs typeface="Courier"/>
              </a:rPr>
              <a:t>private void</a:t>
            </a:r>
            <a:r>
              <a:rPr lang="en-US" sz="1200" b="1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salirDeCasa</a:t>
            </a:r>
            <a:r>
              <a:rPr lang="en-US" sz="1200" b="1" dirty="0">
                <a:latin typeface="Courier"/>
                <a:cs typeface="Courier"/>
              </a:rPr>
              <a:t>() {</a:t>
            </a:r>
          </a:p>
          <a:p>
            <a:r>
              <a:rPr lang="en-US" sz="1200" b="1" dirty="0">
                <a:solidFill>
                  <a:srgbClr val="660066"/>
                </a:solidFill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moverse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moverse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girarDerecha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moverse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girarIzquierda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moverse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}</a:t>
            </a:r>
          </a:p>
          <a:p>
            <a:endParaRPr lang="en-US" sz="1200" b="1" dirty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sz="1200" b="1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sz="1200" b="1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recogerPeriodico</a:t>
            </a:r>
            <a:r>
              <a:rPr lang="en-US" sz="1200" b="1" dirty="0">
                <a:latin typeface="Courier"/>
                <a:cs typeface="Courier"/>
              </a:rPr>
              <a:t>() {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ponerCono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}</a:t>
            </a:r>
          </a:p>
          <a:p>
            <a:endParaRPr lang="en-US" sz="1200" b="1" dirty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sz="1200" b="1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sz="1200" b="1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regresar</a:t>
            </a:r>
            <a:r>
              <a:rPr lang="en-US" sz="1200" b="1" dirty="0">
                <a:latin typeface="Courier"/>
                <a:cs typeface="Courier"/>
              </a:rPr>
              <a:t>() {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mediaVuelta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moverse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moverse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moverse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girarDerecha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moverse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5687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Bien o Mal?</a:t>
            </a:r>
          </a:p>
        </p:txBody>
      </p:sp>
      <p:sp>
        <p:nvSpPr>
          <p:cNvPr id="8" name="Rectangle 7"/>
          <p:cNvSpPr/>
          <p:nvPr/>
        </p:nvSpPr>
        <p:spPr>
          <a:xfrm>
            <a:off x="5058635" y="2549764"/>
            <a:ext cx="3315344" cy="258532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>
                <a:latin typeface="Courier"/>
                <a:cs typeface="Courier"/>
              </a:rPr>
              <a:t>m1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moverse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>
                <a:latin typeface="Courier"/>
                <a:cs typeface="Courier"/>
              </a:rPr>
              <a:t>m2()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girarIzquierda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>
                <a:latin typeface="Courier"/>
                <a:cs typeface="Courier"/>
              </a:rPr>
              <a:t>m3()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ponerCono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10" name="Rectangle 9"/>
          <p:cNvSpPr/>
          <p:nvPr/>
        </p:nvSpPr>
        <p:spPr>
          <a:xfrm>
            <a:off x="627313" y="2549764"/>
            <a:ext cx="3784266" cy="286232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// mover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karel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un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paso</a:t>
            </a:r>
            <a:endParaRPr lang="en-US" b="1" dirty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paso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moverse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//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rotar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karel</a:t>
            </a:r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girar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girarIzquierda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627313" y="1509429"/>
            <a:ext cx="358687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Bien</a:t>
            </a: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5058635" y="1509429"/>
            <a:ext cx="358687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chemeClr val="accent2"/>
                </a:solidFill>
              </a:rPr>
              <a:t>Mal</a:t>
            </a: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1918902" y="5534561"/>
            <a:ext cx="5242027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/>
              <a:t>Use </a:t>
            </a:r>
            <a:r>
              <a:rPr lang="en-US" sz="4000" dirty="0" err="1"/>
              <a:t>nombres</a:t>
            </a:r>
            <a:r>
              <a:rPr lang="en-US" sz="4000" dirty="0"/>
              <a:t> de </a:t>
            </a:r>
            <a:r>
              <a:rPr lang="en-US" sz="4000" dirty="0" err="1"/>
              <a:t>método</a:t>
            </a:r>
            <a:r>
              <a:rPr lang="en-US" sz="4000" dirty="0"/>
              <a:t> </a:t>
            </a:r>
            <a:r>
              <a:rPr lang="en-US" sz="4000" dirty="0" err="1"/>
              <a:t>descriptivos</a:t>
            </a:r>
            <a:endParaRPr lang="en-US" sz="40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539916" y="2217315"/>
            <a:ext cx="0" cy="319477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90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Empareja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corchetes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!!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0265" y="2084755"/>
            <a:ext cx="5483470" cy="290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11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9884" y="1735335"/>
            <a:ext cx="6024232" cy="31059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267" y="4844080"/>
            <a:ext cx="1928733" cy="1938992"/>
          </a:xfrm>
          <a:prstGeom prst="rect">
            <a:avLst/>
          </a:prstGeom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Coding Style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22865" y="3593802"/>
            <a:ext cx="1676272" cy="707886"/>
            <a:chOff x="222865" y="3593802"/>
            <a:chExt cx="1676272" cy="707886"/>
          </a:xfrm>
        </p:grpSpPr>
        <p:sp>
          <p:nvSpPr>
            <p:cNvPr id="16" name="Right Arrow 15"/>
            <p:cNvSpPr/>
            <p:nvPr/>
          </p:nvSpPr>
          <p:spPr>
            <a:xfrm>
              <a:off x="949568" y="3763107"/>
              <a:ext cx="949569" cy="369277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 Box 7"/>
            <p:cNvSpPr txBox="1">
              <a:spLocks noChangeArrowheads="1"/>
            </p:cNvSpPr>
            <p:nvPr/>
          </p:nvSpPr>
          <p:spPr bwMode="auto">
            <a:xfrm>
              <a:off x="222865" y="3593802"/>
              <a:ext cx="726703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4000"/>
                <a:t>??</a:t>
              </a:r>
              <a:endParaRPr lang="en-US" sz="4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582061" y="4341534"/>
            <a:ext cx="1573398" cy="1138321"/>
            <a:chOff x="4582061" y="4341534"/>
            <a:chExt cx="1573398" cy="1138321"/>
          </a:xfrm>
        </p:grpSpPr>
        <p:sp>
          <p:nvSpPr>
            <p:cNvPr id="20" name="Text Box 7"/>
            <p:cNvSpPr txBox="1">
              <a:spLocks noChangeArrowheads="1"/>
            </p:cNvSpPr>
            <p:nvPr/>
          </p:nvSpPr>
          <p:spPr bwMode="auto">
            <a:xfrm>
              <a:off x="5428756" y="4771969"/>
              <a:ext cx="726703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4000"/>
                <a:t>??</a:t>
              </a:r>
              <a:endParaRPr lang="en-US" sz="4000" dirty="0"/>
            </a:p>
          </p:txBody>
        </p:sp>
        <p:sp>
          <p:nvSpPr>
            <p:cNvPr id="21" name="Right Arrow 20"/>
            <p:cNvSpPr/>
            <p:nvPr/>
          </p:nvSpPr>
          <p:spPr>
            <a:xfrm rot="13068544">
              <a:off x="4582061" y="4341534"/>
              <a:ext cx="949569" cy="369277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405247" y="4678502"/>
            <a:ext cx="726703" cy="1693618"/>
            <a:chOff x="2405247" y="4678502"/>
            <a:chExt cx="726703" cy="1693618"/>
          </a:xfrm>
        </p:grpSpPr>
        <p:sp>
          <p:nvSpPr>
            <p:cNvPr id="22" name="Text Box 7"/>
            <p:cNvSpPr txBox="1">
              <a:spLocks noChangeArrowheads="1"/>
            </p:cNvSpPr>
            <p:nvPr/>
          </p:nvSpPr>
          <p:spPr bwMode="auto">
            <a:xfrm>
              <a:off x="2405247" y="5664234"/>
              <a:ext cx="726703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4000" dirty="0"/>
                <a:t>??</a:t>
              </a:r>
            </a:p>
          </p:txBody>
        </p:sp>
        <p:sp>
          <p:nvSpPr>
            <p:cNvPr id="23" name="Right Arrow 22"/>
            <p:cNvSpPr/>
            <p:nvPr/>
          </p:nvSpPr>
          <p:spPr>
            <a:xfrm rot="16200000">
              <a:off x="2293814" y="4968648"/>
              <a:ext cx="949569" cy="369277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3402" y="4812850"/>
            <a:ext cx="1703739" cy="109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2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07 -0.47453 L 0.0106 -0.0076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2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Coding Style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8733" y="1729306"/>
            <a:ext cx="6246534" cy="32762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267" y="4844080"/>
            <a:ext cx="1928733" cy="19389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732437">
            <a:off x="7025430" y="4105863"/>
            <a:ext cx="1680081" cy="1680081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2813743" y="3418449"/>
            <a:ext cx="125191" cy="820983"/>
          </a:xfrm>
          <a:prstGeom prst="round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768400" y="3303557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8934" y="3792565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47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Tu Código lo van a leer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otros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535099" y="1782905"/>
            <a:ext cx="5242027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 err="1"/>
              <a:t>Usa</a:t>
            </a:r>
            <a:r>
              <a:rPr lang="en-US" sz="4000" dirty="0"/>
              <a:t> </a:t>
            </a:r>
            <a:r>
              <a:rPr lang="en-US" sz="4000" dirty="0" err="1"/>
              <a:t>descomposición</a:t>
            </a:r>
            <a:r>
              <a:rPr lang="en-US" sz="4000" dirty="0"/>
              <a:t> </a:t>
            </a:r>
            <a:r>
              <a:rPr lang="en-US" sz="4000" dirty="0" err="1"/>
              <a:t>usando</a:t>
            </a:r>
            <a:r>
              <a:rPr lang="en-US" sz="4000" dirty="0"/>
              <a:t> </a:t>
            </a:r>
            <a:r>
              <a:rPr lang="en-US" sz="4000" dirty="0" err="1"/>
              <a:t>funciones</a:t>
            </a:r>
            <a:r>
              <a:rPr lang="en-US" sz="4000" dirty="0"/>
              <a:t> </a:t>
            </a:r>
            <a:r>
              <a:rPr lang="en-US" sz="4000" dirty="0" err="1"/>
              <a:t>descriptivas</a:t>
            </a:r>
            <a:endParaRPr lang="en-US" sz="4000" dirty="0"/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535098" y="4666520"/>
            <a:ext cx="5242027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 err="1"/>
              <a:t>Usa</a:t>
            </a:r>
            <a:r>
              <a:rPr lang="en-US" sz="4000" dirty="0"/>
              <a:t> </a:t>
            </a:r>
            <a:r>
              <a:rPr lang="en-US" sz="4000" dirty="0" err="1"/>
              <a:t>sangrías</a:t>
            </a:r>
            <a:r>
              <a:rPr lang="en-US" sz="4000" dirty="0"/>
              <a:t> y </a:t>
            </a:r>
            <a:r>
              <a:rPr lang="en-US" sz="4000" dirty="0" err="1"/>
              <a:t>empareja</a:t>
            </a:r>
            <a:r>
              <a:rPr lang="en-US" sz="4000" dirty="0"/>
              <a:t> </a:t>
            </a:r>
            <a:r>
              <a:rPr lang="en-US" sz="4000" dirty="0" err="1"/>
              <a:t>los</a:t>
            </a:r>
            <a:r>
              <a:rPr lang="en-US" sz="4000" dirty="0"/>
              <a:t> </a:t>
            </a:r>
            <a:r>
              <a:rPr lang="en-US" sz="4000" dirty="0" err="1"/>
              <a:t>corchetes</a:t>
            </a:r>
            <a:endParaRPr lang="en-US" sz="4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267" y="4844080"/>
            <a:ext cx="1928733" cy="19389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732437">
            <a:off x="7025430" y="4105863"/>
            <a:ext cx="1680081" cy="168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81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Programar</a:t>
            </a:r>
            <a:r>
              <a:rPr lang="en-US" sz="3600" dirty="0">
                <a:solidFill>
                  <a:schemeClr val="bg1"/>
                </a:solidFill>
              </a:rPr>
              <a:t> require </a:t>
            </a:r>
            <a:r>
              <a:rPr lang="en-US" sz="3600" dirty="0" err="1">
                <a:solidFill>
                  <a:schemeClr val="bg1"/>
                </a:solidFill>
              </a:rPr>
              <a:t>práctica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137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169" y="2346404"/>
            <a:ext cx="2387600" cy="2400300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4445297" y="2380200"/>
            <a:ext cx="2711143" cy="940247"/>
          </a:xfrm>
          <a:prstGeom prst="wedgeRoundRectCallout">
            <a:avLst>
              <a:gd name="adj1" fmla="val -61824"/>
              <a:gd name="adj2" fmla="val 418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Te</a:t>
            </a:r>
            <a:r>
              <a:rPr lang="en-US" sz="2800" dirty="0"/>
              <a:t> </a:t>
            </a:r>
            <a:r>
              <a:rPr lang="en-US" sz="2800" dirty="0" err="1"/>
              <a:t>extrañaré</a:t>
            </a:r>
            <a:r>
              <a:rPr lang="en-US" sz="2800" dirty="0"/>
              <a:t>.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Nos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vemos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!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445297" y="3472847"/>
            <a:ext cx="2711143" cy="940247"/>
          </a:xfrm>
          <a:prstGeom prst="wedgeRoundRectCallout">
            <a:avLst>
              <a:gd name="adj1" fmla="val -63749"/>
              <a:gd name="adj2" fmla="val 485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Disfruta</a:t>
            </a:r>
            <a:r>
              <a:rPr lang="en-US" sz="2800" dirty="0"/>
              <a:t> Java!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4153769" y="4724059"/>
            <a:ext cx="2711143" cy="940247"/>
          </a:xfrm>
          <a:prstGeom prst="wedgeRoundRectCallout">
            <a:avLst>
              <a:gd name="adj1" fmla="val -62466"/>
              <a:gd name="adj2" fmla="val -5619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Me llamas </a:t>
            </a:r>
            <a:r>
              <a:rPr lang="en-US" sz="2800" dirty="0" err="1"/>
              <a:t>luego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6314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Java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416" y="1148073"/>
            <a:ext cx="4516019" cy="486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23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Repaso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510467"/>
            <a:ext cx="45720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99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¿</a:t>
            </a:r>
            <a:r>
              <a:rPr lang="en-US" sz="2400" dirty="0" err="1">
                <a:latin typeface="Chalkboard"/>
                <a:cs typeface="Chalkboard"/>
              </a:rPr>
              <a:t>Cómo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escribir</a:t>
            </a:r>
            <a:r>
              <a:rPr lang="en-US" sz="2400" dirty="0">
                <a:latin typeface="Chalkboard"/>
                <a:cs typeface="Chalkboard"/>
              </a:rPr>
              <a:t> un </a:t>
            </a:r>
            <a:r>
              <a:rPr lang="en-US" sz="2400" dirty="0" err="1">
                <a:latin typeface="Chalkboard"/>
                <a:cs typeface="Chalkboard"/>
              </a:rPr>
              <a:t>programa</a:t>
            </a:r>
            <a:r>
              <a:rPr lang="en-US" sz="2400" dirty="0">
                <a:latin typeface="Chalkboard"/>
                <a:cs typeface="Chalkboard"/>
              </a:rPr>
              <a:t> de </a:t>
            </a:r>
            <a:r>
              <a:rPr lang="en-US" sz="2400" dirty="0" err="1">
                <a:latin typeface="Chalkboard"/>
                <a:cs typeface="Chalkboard"/>
              </a:rPr>
              <a:t>consola</a:t>
            </a:r>
            <a:r>
              <a:rPr lang="en-US" sz="2400" dirty="0">
                <a:latin typeface="Chalkboard"/>
                <a:cs typeface="Chalkboard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¿</a:t>
            </a:r>
            <a:r>
              <a:rPr lang="en-US" sz="2400" dirty="0" err="1">
                <a:latin typeface="Chalkboard"/>
                <a:cs typeface="Chalkboard"/>
              </a:rPr>
              <a:t>Qué</a:t>
            </a:r>
            <a:r>
              <a:rPr lang="en-US" sz="2400" dirty="0">
                <a:latin typeface="Chalkboard"/>
                <a:cs typeface="Chalkboard"/>
              </a:rPr>
              <a:t> son variables y </a:t>
            </a:r>
            <a:r>
              <a:rPr lang="en-US" sz="2400" dirty="0" err="1">
                <a:latin typeface="Chalkboard"/>
                <a:cs typeface="Chalkboard"/>
              </a:rPr>
              <a:t>cómo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usarlas</a:t>
            </a:r>
            <a:r>
              <a:rPr lang="en-US" sz="2400" dirty="0">
                <a:latin typeface="Chalkboard"/>
                <a:cs typeface="Chalkboard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¿</a:t>
            </a:r>
            <a:r>
              <a:rPr lang="en-US" sz="2400" dirty="0" err="1">
                <a:latin typeface="Chalkboard"/>
                <a:cs typeface="Chalkboard"/>
              </a:rPr>
              <a:t>Cómo</a:t>
            </a:r>
            <a:r>
              <a:rPr lang="en-US" sz="2400" dirty="0">
                <a:latin typeface="Chalkboard"/>
                <a:cs typeface="Chalkboard"/>
              </a:rPr>
              <a:t> leer entradas del </a:t>
            </a:r>
            <a:r>
              <a:rPr lang="en-US" sz="2400" dirty="0" err="1">
                <a:latin typeface="Chalkboard"/>
                <a:cs typeface="Chalkboard"/>
              </a:rPr>
              <a:t>usuario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en</a:t>
            </a:r>
            <a:r>
              <a:rPr lang="en-US" sz="2400" dirty="0">
                <a:latin typeface="Chalkboard"/>
                <a:cs typeface="Chalkboard"/>
              </a:rPr>
              <a:t> un </a:t>
            </a:r>
            <a:r>
              <a:rPr lang="en-US" sz="2400" dirty="0" err="1">
                <a:latin typeface="Chalkboard"/>
                <a:cs typeface="Chalkboard"/>
              </a:rPr>
              <a:t>progama</a:t>
            </a:r>
            <a:r>
              <a:rPr lang="en-US" sz="2400" dirty="0">
                <a:latin typeface="Chalkboard"/>
                <a:cs typeface="Chalkboard"/>
              </a:rPr>
              <a:t> de </a:t>
            </a:r>
            <a:r>
              <a:rPr lang="en-US" sz="2400" dirty="0" err="1">
                <a:latin typeface="Chalkboard"/>
                <a:cs typeface="Chalkboard"/>
              </a:rPr>
              <a:t>consola</a:t>
            </a:r>
            <a:r>
              <a:rPr lang="en-US" sz="2400" dirty="0">
                <a:latin typeface="Chalkboard"/>
                <a:cs typeface="Chalkboard"/>
              </a:rPr>
              <a:t>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Objetivos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hoy</a:t>
            </a:r>
          </a:p>
        </p:txBody>
      </p:sp>
      <p:sp>
        <p:nvSpPr>
          <p:cNvPr id="9" name="Oval 8"/>
          <p:cNvSpPr/>
          <p:nvPr/>
        </p:nvSpPr>
        <p:spPr>
          <a:xfrm>
            <a:off x="890643" y="1129335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2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Consola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443" y="1235583"/>
            <a:ext cx="2272631" cy="22726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443" y="3901674"/>
            <a:ext cx="4775200" cy="1825358"/>
          </a:xfrm>
          <a:prstGeom prst="rect">
            <a:avLst/>
          </a:prstGeom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657600" y="1039352"/>
            <a:ext cx="5307106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</a:rPr>
              <a:t>Lee entradas de </a:t>
            </a:r>
            <a:r>
              <a:rPr lang="en-US" sz="4000" dirty="0" err="1">
                <a:solidFill>
                  <a:schemeClr val="tx2"/>
                </a:solidFill>
              </a:rPr>
              <a:t>usuario</a:t>
            </a:r>
            <a:endParaRPr lang="en-US" sz="4000" dirty="0">
              <a:solidFill>
                <a:schemeClr val="tx2"/>
              </a:solidFill>
            </a:endParaRPr>
          </a:p>
          <a:p>
            <a:pPr>
              <a:spcBef>
                <a:spcPct val="50000"/>
              </a:spcBef>
            </a:pPr>
            <a:r>
              <a:rPr lang="en-US" sz="4000" dirty="0" err="1">
                <a:solidFill>
                  <a:schemeClr val="accent2"/>
                </a:solidFill>
              </a:rPr>
              <a:t>Imprime</a:t>
            </a:r>
            <a:r>
              <a:rPr lang="en-US" sz="4000" dirty="0">
                <a:solidFill>
                  <a:schemeClr val="accent2"/>
                </a:solidFill>
              </a:rPr>
              <a:t> </a:t>
            </a:r>
            <a:r>
              <a:rPr lang="en-US" sz="4000" dirty="0" err="1">
                <a:solidFill>
                  <a:schemeClr val="accent2"/>
                </a:solidFill>
              </a:rPr>
              <a:t>mensajes</a:t>
            </a:r>
            <a:r>
              <a:rPr lang="en-US" sz="4000" dirty="0">
                <a:solidFill>
                  <a:schemeClr val="accent2"/>
                </a:solidFill>
              </a:rPr>
              <a:t>/</a:t>
            </a:r>
            <a:r>
              <a:rPr lang="en-US" sz="4000" dirty="0" err="1">
                <a:solidFill>
                  <a:schemeClr val="accent2"/>
                </a:solidFill>
              </a:rPr>
              <a:t>datos</a:t>
            </a:r>
            <a:endParaRPr lang="en-US" sz="4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430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810" name="Group 2"/>
          <p:cNvGrpSpPr>
            <a:grpSpLocks/>
          </p:cNvGrpSpPr>
          <p:nvPr/>
        </p:nvGrpSpPr>
        <p:grpSpPr bwMode="auto">
          <a:xfrm>
            <a:off x="468352" y="1154150"/>
            <a:ext cx="8229600" cy="2743200"/>
            <a:chOff x="288" y="720"/>
            <a:chExt cx="5184" cy="1728"/>
          </a:xfrm>
        </p:grpSpPr>
        <p:sp>
          <p:nvSpPr>
            <p:cNvPr id="503811" name="Rectangle 3"/>
            <p:cNvSpPr>
              <a:spLocks noChangeArrowheads="1"/>
            </p:cNvSpPr>
            <p:nvPr/>
          </p:nvSpPr>
          <p:spPr bwMode="auto">
            <a:xfrm>
              <a:off x="288" y="720"/>
              <a:ext cx="5184" cy="17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3812" name="Text Box 4"/>
            <p:cNvSpPr txBox="1">
              <a:spLocks noChangeArrowheads="1"/>
            </p:cNvSpPr>
            <p:nvPr/>
          </p:nvSpPr>
          <p:spPr bwMode="auto">
            <a:xfrm>
              <a:off x="350" y="747"/>
              <a:ext cx="5088" cy="16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import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acm.program</a:t>
              </a:r>
              <a:r>
                <a:rPr lang="en-US" sz="2000" dirty="0">
                  <a:latin typeface="Courier New" charset="0"/>
                </a:rPr>
                <a:t>.*;</a:t>
              </a:r>
            </a:p>
            <a:p>
              <a:endParaRPr lang="en-US" sz="2000" dirty="0">
                <a:latin typeface="Courier New" charset="0"/>
              </a:endParaRPr>
            </a:p>
            <a:p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public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class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HolaMundo</a:t>
              </a:r>
              <a:r>
                <a:rPr lang="en-US" sz="2000" dirty="0"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extends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EsConsole</a:t>
              </a:r>
              <a:r>
                <a:rPr lang="en-US" sz="2000" dirty="0">
                  <a:latin typeface="Courier New" charset="0"/>
                </a:rPr>
                <a:t> {</a:t>
              </a:r>
            </a:p>
            <a:p>
              <a:pPr>
                <a:spcBef>
                  <a:spcPct val="40000"/>
                </a:spcBef>
              </a:pPr>
              <a:r>
                <a:rPr lang="en-US" sz="2000" dirty="0">
                  <a:latin typeface="Courier New" charset="0"/>
                </a:rPr>
                <a:t>  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public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void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>
                  <a:latin typeface="Courier New" charset="0"/>
                </a:rPr>
                <a:t>run() {</a:t>
              </a:r>
            </a:p>
            <a:p>
              <a:pPr>
                <a:spcBef>
                  <a:spcPct val="20000"/>
                </a:spcBef>
              </a:pPr>
              <a:r>
                <a:rPr lang="en-US" sz="2000" dirty="0">
                  <a:latin typeface="Courier New" charset="0"/>
                </a:rPr>
                <a:t>      </a:t>
              </a:r>
              <a:r>
                <a:rPr lang="en-US" sz="2000" dirty="0" err="1">
                  <a:latin typeface="Courier New" charset="0"/>
                </a:rPr>
                <a:t>impimir</a:t>
              </a:r>
              <a:r>
                <a:rPr lang="en-US" sz="2000" dirty="0">
                  <a:latin typeface="Courier New" charset="0"/>
                </a:rPr>
                <a:t>(</a:t>
              </a:r>
              <a:r>
                <a:rPr lang="en-US" sz="2000" dirty="0">
                  <a:solidFill>
                    <a:srgbClr val="0027FF"/>
                  </a:solidFill>
                  <a:latin typeface="Courier New" charset="0"/>
                </a:rPr>
                <a:t>”</a:t>
              </a:r>
              <a:r>
                <a:rPr lang="en-US" sz="2000" dirty="0" err="1">
                  <a:solidFill>
                    <a:srgbClr val="0027FF"/>
                  </a:solidFill>
                  <a:latin typeface="Courier New" charset="0"/>
                </a:rPr>
                <a:t>hola</a:t>
              </a:r>
              <a:r>
                <a:rPr lang="en-US" sz="2000" dirty="0">
                  <a:solidFill>
                    <a:srgbClr val="0027FF"/>
                  </a:solidFill>
                  <a:latin typeface="Courier New" charset="0"/>
                </a:rPr>
                <a:t>, </a:t>
              </a:r>
              <a:r>
                <a:rPr lang="en-US" sz="2000" dirty="0" err="1">
                  <a:solidFill>
                    <a:srgbClr val="0027FF"/>
                  </a:solidFill>
                  <a:latin typeface="Courier New" charset="0"/>
                </a:rPr>
                <a:t>mundo</a:t>
              </a:r>
              <a:r>
                <a:rPr lang="en-US" sz="2000" dirty="0">
                  <a:solidFill>
                    <a:srgbClr val="0027FF"/>
                  </a:solidFill>
                  <a:latin typeface="Courier New" charset="0"/>
                </a:rPr>
                <a:t>"</a:t>
              </a:r>
              <a:r>
                <a:rPr lang="en-US" sz="2000" dirty="0">
                  <a:latin typeface="Courier New" charset="0"/>
                </a:rPr>
                <a:t>);</a:t>
              </a:r>
            </a:p>
            <a:p>
              <a:pPr>
                <a:spcBef>
                  <a:spcPct val="20000"/>
                </a:spcBef>
              </a:pPr>
              <a:r>
                <a:rPr lang="en-US" sz="2000" dirty="0">
                  <a:latin typeface="Courier New" charset="0"/>
                </a:rPr>
                <a:t>   }</a:t>
              </a:r>
            </a:p>
            <a:p>
              <a:pPr>
                <a:spcBef>
                  <a:spcPct val="40000"/>
                </a:spcBef>
              </a:pPr>
              <a:r>
                <a:rPr lang="en-US" sz="2000" dirty="0">
                  <a:latin typeface="Courier New" charset="0"/>
                </a:rPr>
                <a:t>}</a:t>
              </a:r>
            </a:p>
          </p:txBody>
        </p:sp>
      </p:grpSp>
      <p:sp>
        <p:nvSpPr>
          <p:cNvPr id="503814" name="Rectangle 6"/>
          <p:cNvSpPr>
            <a:spLocks noChangeArrowheads="1"/>
          </p:cNvSpPr>
          <p:nvPr/>
        </p:nvSpPr>
        <p:spPr bwMode="auto">
          <a:xfrm>
            <a:off x="1447800" y="2638425"/>
            <a:ext cx="3849688" cy="3460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3815" name="Rectangle 7"/>
          <p:cNvSpPr>
            <a:spLocks noChangeArrowheads="1"/>
          </p:cNvSpPr>
          <p:nvPr/>
        </p:nvSpPr>
        <p:spPr bwMode="auto">
          <a:xfrm>
            <a:off x="990600" y="2251075"/>
            <a:ext cx="4343400" cy="11430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3818" name="Text Box 10"/>
          <p:cNvSpPr txBox="1">
            <a:spLocks noChangeArrowheads="1"/>
          </p:cNvSpPr>
          <p:nvPr/>
        </p:nvSpPr>
        <p:spPr bwMode="auto">
          <a:xfrm>
            <a:off x="544552" y="1208049"/>
            <a:ext cx="8077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2000" dirty="0">
              <a:latin typeface="Courier New" charset="0"/>
            </a:endParaRPr>
          </a:p>
        </p:txBody>
      </p:sp>
      <p:grpSp>
        <p:nvGrpSpPr>
          <p:cNvPr id="503819" name="Group 11"/>
          <p:cNvGrpSpPr>
            <a:grpSpLocks/>
          </p:cNvGrpSpPr>
          <p:nvPr/>
        </p:nvGrpSpPr>
        <p:grpSpPr bwMode="auto">
          <a:xfrm>
            <a:off x="1870075" y="4495800"/>
            <a:ext cx="5402263" cy="1635125"/>
            <a:chOff x="1178" y="3122"/>
            <a:chExt cx="3403" cy="1030"/>
          </a:xfrm>
        </p:grpSpPr>
        <p:pic>
          <p:nvPicPr>
            <p:cNvPr id="503820" name="Picture 12" descr="Conso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3821" name="Text Box 13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 dirty="0" err="1">
                  <a:solidFill>
                    <a:srgbClr val="333333"/>
                  </a:solidFill>
                  <a:latin typeface="Courier New" charset="0"/>
                </a:rPr>
                <a:t>HolaMundo</a:t>
              </a:r>
              <a:endParaRPr lang="en-US" sz="1000" b="0" dirty="0">
                <a:solidFill>
                  <a:srgbClr val="333333"/>
                </a:solidFill>
                <a:latin typeface="Courier New" charset="0"/>
              </a:endParaRPr>
            </a:p>
          </p:txBody>
        </p:sp>
      </p:grpSp>
      <p:sp>
        <p:nvSpPr>
          <p:cNvPr id="503822" name="Text Box 14"/>
          <p:cNvSpPr txBox="1">
            <a:spLocks noChangeArrowheads="1"/>
          </p:cNvSpPr>
          <p:nvPr/>
        </p:nvSpPr>
        <p:spPr bwMode="auto">
          <a:xfrm>
            <a:off x="1885950" y="4689475"/>
            <a:ext cx="5029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err="1">
                <a:latin typeface="Courier New" charset="0"/>
              </a:rPr>
              <a:t>hola</a:t>
            </a:r>
            <a:r>
              <a:rPr lang="en-US" sz="1600" dirty="0">
                <a:latin typeface="Courier New" charset="0"/>
              </a:rPr>
              <a:t>, </a:t>
            </a:r>
            <a:r>
              <a:rPr lang="en-US" sz="1600" dirty="0" err="1">
                <a:latin typeface="Courier New" charset="0"/>
              </a:rPr>
              <a:t>mundo</a:t>
            </a:r>
            <a:endParaRPr lang="en-US" sz="1600" dirty="0">
              <a:latin typeface="Courier New" charset="0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Primer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consola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Hola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Mundo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538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3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814" grpId="0" animBg="1"/>
      <p:bldP spid="503815" grpId="0" animBg="1"/>
      <p:bldP spid="503822" grpId="0" build="p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960438"/>
            <a:ext cx="4762500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177800"/>
            <a:ext cx="6502400" cy="6502400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In Pop Culture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80337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¿</a:t>
            </a:r>
            <a:r>
              <a:rPr lang="en-US" sz="2400" dirty="0" err="1">
                <a:latin typeface="Chalkboard"/>
                <a:cs typeface="Chalkboard"/>
              </a:rPr>
              <a:t>Cómo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escribir</a:t>
            </a:r>
            <a:r>
              <a:rPr lang="en-US" sz="2400" dirty="0">
                <a:latin typeface="Chalkboard"/>
                <a:cs typeface="Chalkboard"/>
              </a:rPr>
              <a:t> un </a:t>
            </a:r>
            <a:r>
              <a:rPr lang="en-US" sz="2400" dirty="0" err="1">
                <a:latin typeface="Chalkboard"/>
                <a:cs typeface="Chalkboard"/>
              </a:rPr>
              <a:t>programa</a:t>
            </a:r>
            <a:r>
              <a:rPr lang="en-US" sz="2400" dirty="0">
                <a:latin typeface="Chalkboard"/>
                <a:cs typeface="Chalkboard"/>
              </a:rPr>
              <a:t> de </a:t>
            </a:r>
            <a:r>
              <a:rPr lang="en-US" sz="2400" dirty="0" err="1">
                <a:latin typeface="Chalkboard"/>
                <a:cs typeface="Chalkboard"/>
              </a:rPr>
              <a:t>consola</a:t>
            </a:r>
            <a:r>
              <a:rPr lang="en-US" sz="2400" dirty="0">
                <a:latin typeface="Chalkboard"/>
                <a:cs typeface="Chalkboard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¿</a:t>
            </a:r>
            <a:r>
              <a:rPr lang="en-US" sz="2400" dirty="0" err="1">
                <a:latin typeface="Chalkboard"/>
                <a:cs typeface="Chalkboard"/>
              </a:rPr>
              <a:t>Qué</a:t>
            </a:r>
            <a:r>
              <a:rPr lang="en-US" sz="2400" dirty="0">
                <a:latin typeface="Chalkboard"/>
                <a:cs typeface="Chalkboard"/>
              </a:rPr>
              <a:t> son variables y </a:t>
            </a:r>
            <a:r>
              <a:rPr lang="en-US" sz="2400" dirty="0" err="1">
                <a:latin typeface="Chalkboard"/>
                <a:cs typeface="Chalkboard"/>
              </a:rPr>
              <a:t>cómo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usarlas</a:t>
            </a:r>
            <a:r>
              <a:rPr lang="en-US" sz="2400" dirty="0">
                <a:latin typeface="Chalkboard"/>
                <a:cs typeface="Chalkboard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¿</a:t>
            </a:r>
            <a:r>
              <a:rPr lang="en-US" sz="2400" dirty="0" err="1">
                <a:latin typeface="Chalkboard"/>
                <a:cs typeface="Chalkboard"/>
              </a:rPr>
              <a:t>Cómo</a:t>
            </a:r>
            <a:r>
              <a:rPr lang="en-US" sz="2400" dirty="0">
                <a:latin typeface="Chalkboard"/>
                <a:cs typeface="Chalkboard"/>
              </a:rPr>
              <a:t> leer entradas del </a:t>
            </a:r>
            <a:r>
              <a:rPr lang="en-US" sz="2400" dirty="0" err="1">
                <a:latin typeface="Chalkboard"/>
                <a:cs typeface="Chalkboard"/>
              </a:rPr>
              <a:t>usuario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en</a:t>
            </a:r>
            <a:r>
              <a:rPr lang="en-US" sz="2400" dirty="0">
                <a:latin typeface="Chalkboard"/>
                <a:cs typeface="Chalkboard"/>
              </a:rPr>
              <a:t> un </a:t>
            </a:r>
            <a:r>
              <a:rPr lang="en-US" sz="2400" dirty="0" err="1">
                <a:latin typeface="Chalkboard"/>
                <a:cs typeface="Chalkboard"/>
              </a:rPr>
              <a:t>progama</a:t>
            </a:r>
            <a:r>
              <a:rPr lang="en-US" sz="2400" dirty="0">
                <a:latin typeface="Chalkboard"/>
                <a:cs typeface="Chalkboard"/>
              </a:rPr>
              <a:t> de </a:t>
            </a:r>
            <a:r>
              <a:rPr lang="en-US" sz="2400" dirty="0" err="1">
                <a:latin typeface="Chalkboard"/>
                <a:cs typeface="Chalkboard"/>
              </a:rPr>
              <a:t>consola</a:t>
            </a:r>
            <a:r>
              <a:rPr lang="en-US" sz="2400" dirty="0">
                <a:latin typeface="Chalkboard"/>
                <a:cs typeface="Chalkboard"/>
              </a:rPr>
              <a:t>?</a:t>
            </a:r>
          </a:p>
          <a:p>
            <a:pPr marL="457200" indent="-457200">
              <a:buAutoNum type="arabicPeriod"/>
            </a:pP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Objetivos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hoy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5211" y="1021613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  <p:sp>
        <p:nvSpPr>
          <p:cNvPr id="3" name="Oval 2"/>
          <p:cNvSpPr/>
          <p:nvPr/>
        </p:nvSpPr>
        <p:spPr>
          <a:xfrm>
            <a:off x="898358" y="1504190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06380" y="1897220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84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¿</a:t>
            </a:r>
            <a:r>
              <a:rPr lang="en-US" sz="3600" dirty="0" err="1">
                <a:solidFill>
                  <a:schemeClr val="bg1"/>
                </a:solidFill>
              </a:rPr>
              <a:t>Qué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es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una</a:t>
            </a:r>
            <a:r>
              <a:rPr lang="en-US" sz="3600" dirty="0">
                <a:solidFill>
                  <a:schemeClr val="bg1"/>
                </a:solidFill>
              </a:rPr>
              <a:t> variable?</a:t>
            </a:r>
          </a:p>
        </p:txBody>
      </p:sp>
    </p:spTree>
    <p:extLst>
      <p:ext uri="{BB962C8B-B14F-4D97-AF65-F5344CB8AC3E}">
        <p14:creationId xmlns:p14="http://schemas.microsoft.com/office/powerpoint/2010/main" val="1191332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[</a:t>
            </a:r>
            <a:r>
              <a:rPr lang="en-US" sz="3600" dirty="0" err="1">
                <a:solidFill>
                  <a:schemeClr val="bg1"/>
                </a:solidFill>
              </a:rPr>
              <a:t>suspenso</a:t>
            </a:r>
            <a:r>
              <a:rPr lang="en-US" sz="3600" dirty="0">
                <a:solidFill>
                  <a:schemeClr val="bg1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6345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Las variables son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como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cajas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111" y="874986"/>
            <a:ext cx="5983014" cy="59830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93" b="96322" l="9985" r="899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5321" y="3531195"/>
            <a:ext cx="3948679" cy="296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09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21" y="1074389"/>
            <a:ext cx="6172200" cy="3594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92474" y="5631553"/>
            <a:ext cx="4679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 </a:t>
            </a:r>
            <a:r>
              <a:rPr lang="en-US" dirty="0" err="1"/>
              <a:t>computador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espacio</a:t>
            </a:r>
            <a:r>
              <a:rPr lang="en-US" dirty="0"/>
              <a:t> para 64 mil </a:t>
            </a:r>
            <a:r>
              <a:rPr lang="en-US" dirty="0" err="1"/>
              <a:t>cajas</a:t>
            </a:r>
            <a:r>
              <a:rPr lang="en-US" dirty="0"/>
              <a:t> 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Cajas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…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muy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pequeñas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5843239" y="2419815"/>
            <a:ext cx="2575932" cy="2386361"/>
          </a:xfrm>
          <a:custGeom>
            <a:avLst/>
            <a:gdLst>
              <a:gd name="connsiteX0" fmla="*/ 1538868 w 2575932"/>
              <a:gd name="connsiteY0" fmla="*/ 0 h 2386361"/>
              <a:gd name="connsiteX1" fmla="*/ 1170878 w 2575932"/>
              <a:gd name="connsiteY1" fmla="*/ 22302 h 2386361"/>
              <a:gd name="connsiteX2" fmla="*/ 1126273 w 2575932"/>
              <a:gd name="connsiteY2" fmla="*/ 33453 h 2386361"/>
              <a:gd name="connsiteX3" fmla="*/ 1025912 w 2575932"/>
              <a:gd name="connsiteY3" fmla="*/ 44605 h 2386361"/>
              <a:gd name="connsiteX4" fmla="*/ 959005 w 2575932"/>
              <a:gd name="connsiteY4" fmla="*/ 55756 h 2386361"/>
              <a:gd name="connsiteX5" fmla="*/ 880946 w 2575932"/>
              <a:gd name="connsiteY5" fmla="*/ 100361 h 2386361"/>
              <a:gd name="connsiteX6" fmla="*/ 791737 w 2575932"/>
              <a:gd name="connsiteY6" fmla="*/ 156117 h 2386361"/>
              <a:gd name="connsiteX7" fmla="*/ 747132 w 2575932"/>
              <a:gd name="connsiteY7" fmla="*/ 200722 h 2386361"/>
              <a:gd name="connsiteX8" fmla="*/ 724829 w 2575932"/>
              <a:gd name="connsiteY8" fmla="*/ 223024 h 2386361"/>
              <a:gd name="connsiteX9" fmla="*/ 691376 w 2575932"/>
              <a:gd name="connsiteY9" fmla="*/ 256478 h 2386361"/>
              <a:gd name="connsiteX10" fmla="*/ 657922 w 2575932"/>
              <a:gd name="connsiteY10" fmla="*/ 278780 h 2386361"/>
              <a:gd name="connsiteX11" fmla="*/ 635620 w 2575932"/>
              <a:gd name="connsiteY11" fmla="*/ 301083 h 2386361"/>
              <a:gd name="connsiteX12" fmla="*/ 457200 w 2575932"/>
              <a:gd name="connsiteY12" fmla="*/ 334536 h 2386361"/>
              <a:gd name="connsiteX13" fmla="*/ 423746 w 2575932"/>
              <a:gd name="connsiteY13" fmla="*/ 345687 h 2386361"/>
              <a:gd name="connsiteX14" fmla="*/ 379141 w 2575932"/>
              <a:gd name="connsiteY14" fmla="*/ 356839 h 2386361"/>
              <a:gd name="connsiteX15" fmla="*/ 345688 w 2575932"/>
              <a:gd name="connsiteY15" fmla="*/ 379141 h 2386361"/>
              <a:gd name="connsiteX16" fmla="*/ 256478 w 2575932"/>
              <a:gd name="connsiteY16" fmla="*/ 401444 h 2386361"/>
              <a:gd name="connsiteX17" fmla="*/ 189571 w 2575932"/>
              <a:gd name="connsiteY17" fmla="*/ 434897 h 2386361"/>
              <a:gd name="connsiteX18" fmla="*/ 156117 w 2575932"/>
              <a:gd name="connsiteY18" fmla="*/ 457200 h 2386361"/>
              <a:gd name="connsiteX19" fmla="*/ 133815 w 2575932"/>
              <a:gd name="connsiteY19" fmla="*/ 490653 h 2386361"/>
              <a:gd name="connsiteX20" fmla="*/ 111512 w 2575932"/>
              <a:gd name="connsiteY20" fmla="*/ 512956 h 2386361"/>
              <a:gd name="connsiteX21" fmla="*/ 66907 w 2575932"/>
              <a:gd name="connsiteY21" fmla="*/ 579863 h 2386361"/>
              <a:gd name="connsiteX22" fmla="*/ 55756 w 2575932"/>
              <a:gd name="connsiteY22" fmla="*/ 613317 h 2386361"/>
              <a:gd name="connsiteX23" fmla="*/ 22302 w 2575932"/>
              <a:gd name="connsiteY23" fmla="*/ 702526 h 2386361"/>
              <a:gd name="connsiteX24" fmla="*/ 0 w 2575932"/>
              <a:gd name="connsiteY24" fmla="*/ 869795 h 2386361"/>
              <a:gd name="connsiteX25" fmla="*/ 22302 w 2575932"/>
              <a:gd name="connsiteY25" fmla="*/ 1226634 h 2386361"/>
              <a:gd name="connsiteX26" fmla="*/ 55756 w 2575932"/>
              <a:gd name="connsiteY26" fmla="*/ 1304692 h 2386361"/>
              <a:gd name="connsiteX27" fmla="*/ 66907 w 2575932"/>
              <a:gd name="connsiteY27" fmla="*/ 1360448 h 2386361"/>
              <a:gd name="connsiteX28" fmla="*/ 122663 w 2575932"/>
              <a:gd name="connsiteY28" fmla="*/ 1516565 h 2386361"/>
              <a:gd name="connsiteX29" fmla="*/ 156117 w 2575932"/>
              <a:gd name="connsiteY29" fmla="*/ 1683834 h 2386361"/>
              <a:gd name="connsiteX30" fmla="*/ 167268 w 2575932"/>
              <a:gd name="connsiteY30" fmla="*/ 1717287 h 2386361"/>
              <a:gd name="connsiteX31" fmla="*/ 256478 w 2575932"/>
              <a:gd name="connsiteY31" fmla="*/ 1851102 h 2386361"/>
              <a:gd name="connsiteX32" fmla="*/ 278781 w 2575932"/>
              <a:gd name="connsiteY32" fmla="*/ 1873405 h 2386361"/>
              <a:gd name="connsiteX33" fmla="*/ 379141 w 2575932"/>
              <a:gd name="connsiteY33" fmla="*/ 1984917 h 2386361"/>
              <a:gd name="connsiteX34" fmla="*/ 401444 w 2575932"/>
              <a:gd name="connsiteY34" fmla="*/ 2007219 h 2386361"/>
              <a:gd name="connsiteX35" fmla="*/ 434898 w 2575932"/>
              <a:gd name="connsiteY35" fmla="*/ 2040673 h 2386361"/>
              <a:gd name="connsiteX36" fmla="*/ 468351 w 2575932"/>
              <a:gd name="connsiteY36" fmla="*/ 2062975 h 2386361"/>
              <a:gd name="connsiteX37" fmla="*/ 490654 w 2575932"/>
              <a:gd name="connsiteY37" fmla="*/ 2085278 h 2386361"/>
              <a:gd name="connsiteX38" fmla="*/ 535259 w 2575932"/>
              <a:gd name="connsiteY38" fmla="*/ 2118731 h 2386361"/>
              <a:gd name="connsiteX39" fmla="*/ 557561 w 2575932"/>
              <a:gd name="connsiteY39" fmla="*/ 2141034 h 2386361"/>
              <a:gd name="connsiteX40" fmla="*/ 669073 w 2575932"/>
              <a:gd name="connsiteY40" fmla="*/ 2207941 h 2386361"/>
              <a:gd name="connsiteX41" fmla="*/ 769434 w 2575932"/>
              <a:gd name="connsiteY41" fmla="*/ 2263697 h 2386361"/>
              <a:gd name="connsiteX42" fmla="*/ 814039 w 2575932"/>
              <a:gd name="connsiteY42" fmla="*/ 2297151 h 2386361"/>
              <a:gd name="connsiteX43" fmla="*/ 847493 w 2575932"/>
              <a:gd name="connsiteY43" fmla="*/ 2308302 h 2386361"/>
              <a:gd name="connsiteX44" fmla="*/ 1025912 w 2575932"/>
              <a:gd name="connsiteY44" fmla="*/ 2330605 h 2386361"/>
              <a:gd name="connsiteX45" fmla="*/ 1070517 w 2575932"/>
              <a:gd name="connsiteY45" fmla="*/ 2341756 h 2386361"/>
              <a:gd name="connsiteX46" fmla="*/ 1170878 w 2575932"/>
              <a:gd name="connsiteY46" fmla="*/ 2352907 h 2386361"/>
              <a:gd name="connsiteX47" fmla="*/ 1260088 w 2575932"/>
              <a:gd name="connsiteY47" fmla="*/ 2364058 h 2386361"/>
              <a:gd name="connsiteX48" fmla="*/ 1315844 w 2575932"/>
              <a:gd name="connsiteY48" fmla="*/ 2375209 h 2386361"/>
              <a:gd name="connsiteX49" fmla="*/ 1382751 w 2575932"/>
              <a:gd name="connsiteY49" fmla="*/ 2386361 h 2386361"/>
              <a:gd name="connsiteX50" fmla="*/ 1728439 w 2575932"/>
              <a:gd name="connsiteY50" fmla="*/ 2375209 h 2386361"/>
              <a:gd name="connsiteX51" fmla="*/ 1873405 w 2575932"/>
              <a:gd name="connsiteY51" fmla="*/ 2319453 h 2386361"/>
              <a:gd name="connsiteX52" fmla="*/ 1906859 w 2575932"/>
              <a:gd name="connsiteY52" fmla="*/ 2297151 h 2386361"/>
              <a:gd name="connsiteX53" fmla="*/ 1929161 w 2575932"/>
              <a:gd name="connsiteY53" fmla="*/ 2274848 h 2386361"/>
              <a:gd name="connsiteX54" fmla="*/ 1984917 w 2575932"/>
              <a:gd name="connsiteY54" fmla="*/ 2230244 h 2386361"/>
              <a:gd name="connsiteX55" fmla="*/ 2051824 w 2575932"/>
              <a:gd name="connsiteY55" fmla="*/ 2163336 h 2386361"/>
              <a:gd name="connsiteX56" fmla="*/ 2152185 w 2575932"/>
              <a:gd name="connsiteY56" fmla="*/ 2074126 h 2386361"/>
              <a:gd name="connsiteX57" fmla="*/ 2185639 w 2575932"/>
              <a:gd name="connsiteY57" fmla="*/ 2029522 h 2386361"/>
              <a:gd name="connsiteX58" fmla="*/ 2241395 w 2575932"/>
              <a:gd name="connsiteY58" fmla="*/ 1973765 h 2386361"/>
              <a:gd name="connsiteX59" fmla="*/ 2286000 w 2575932"/>
              <a:gd name="connsiteY59" fmla="*/ 1873405 h 2386361"/>
              <a:gd name="connsiteX60" fmla="*/ 2308302 w 2575932"/>
              <a:gd name="connsiteY60" fmla="*/ 1851102 h 2386361"/>
              <a:gd name="connsiteX61" fmla="*/ 2352907 w 2575932"/>
              <a:gd name="connsiteY61" fmla="*/ 1784195 h 2386361"/>
              <a:gd name="connsiteX62" fmla="*/ 2375210 w 2575932"/>
              <a:gd name="connsiteY62" fmla="*/ 1750741 h 2386361"/>
              <a:gd name="connsiteX63" fmla="*/ 2430966 w 2575932"/>
              <a:gd name="connsiteY63" fmla="*/ 1694985 h 2386361"/>
              <a:gd name="connsiteX64" fmla="*/ 2464420 w 2575932"/>
              <a:gd name="connsiteY64" fmla="*/ 1661531 h 2386361"/>
              <a:gd name="connsiteX65" fmla="*/ 2475571 w 2575932"/>
              <a:gd name="connsiteY65" fmla="*/ 1572322 h 2386361"/>
              <a:gd name="connsiteX66" fmla="*/ 2486722 w 2575932"/>
              <a:gd name="connsiteY66" fmla="*/ 1538868 h 2386361"/>
              <a:gd name="connsiteX67" fmla="*/ 2497873 w 2575932"/>
              <a:gd name="connsiteY67" fmla="*/ 1494263 h 2386361"/>
              <a:gd name="connsiteX68" fmla="*/ 2520176 w 2575932"/>
              <a:gd name="connsiteY68" fmla="*/ 1393902 h 2386361"/>
              <a:gd name="connsiteX69" fmla="*/ 2542478 w 2575932"/>
              <a:gd name="connsiteY69" fmla="*/ 1326995 h 2386361"/>
              <a:gd name="connsiteX70" fmla="*/ 2575932 w 2575932"/>
              <a:gd name="connsiteY70" fmla="*/ 1248936 h 2386361"/>
              <a:gd name="connsiteX71" fmla="*/ 2564781 w 2575932"/>
              <a:gd name="connsiteY71" fmla="*/ 936702 h 2386361"/>
              <a:gd name="connsiteX72" fmla="*/ 2553629 w 2575932"/>
              <a:gd name="connsiteY72" fmla="*/ 457200 h 2386361"/>
              <a:gd name="connsiteX73" fmla="*/ 2442117 w 2575932"/>
              <a:gd name="connsiteY73" fmla="*/ 367990 h 2386361"/>
              <a:gd name="connsiteX74" fmla="*/ 2375210 w 2575932"/>
              <a:gd name="connsiteY74" fmla="*/ 334536 h 2386361"/>
              <a:gd name="connsiteX75" fmla="*/ 2341756 w 2575932"/>
              <a:gd name="connsiteY75" fmla="*/ 312234 h 2386361"/>
              <a:gd name="connsiteX76" fmla="*/ 2274849 w 2575932"/>
              <a:gd name="connsiteY76" fmla="*/ 289931 h 2386361"/>
              <a:gd name="connsiteX77" fmla="*/ 2241395 w 2575932"/>
              <a:gd name="connsiteY77" fmla="*/ 278780 h 2386361"/>
              <a:gd name="connsiteX78" fmla="*/ 2207941 w 2575932"/>
              <a:gd name="connsiteY78" fmla="*/ 267629 h 2386361"/>
              <a:gd name="connsiteX79" fmla="*/ 2163337 w 2575932"/>
              <a:gd name="connsiteY79" fmla="*/ 256478 h 2386361"/>
              <a:gd name="connsiteX80" fmla="*/ 2040673 w 2575932"/>
              <a:gd name="connsiteY80" fmla="*/ 223024 h 2386361"/>
              <a:gd name="connsiteX81" fmla="*/ 2007220 w 2575932"/>
              <a:gd name="connsiteY81" fmla="*/ 200722 h 2386361"/>
              <a:gd name="connsiteX82" fmla="*/ 1973766 w 2575932"/>
              <a:gd name="connsiteY82" fmla="*/ 167268 h 2386361"/>
              <a:gd name="connsiteX83" fmla="*/ 1862254 w 2575932"/>
              <a:gd name="connsiteY83" fmla="*/ 156117 h 2386361"/>
              <a:gd name="connsiteX84" fmla="*/ 1773044 w 2575932"/>
              <a:gd name="connsiteY84" fmla="*/ 133814 h 2386361"/>
              <a:gd name="connsiteX85" fmla="*/ 1728439 w 2575932"/>
              <a:gd name="connsiteY85" fmla="*/ 122663 h 2386361"/>
              <a:gd name="connsiteX86" fmla="*/ 1694985 w 2575932"/>
              <a:gd name="connsiteY86" fmla="*/ 111512 h 2386361"/>
              <a:gd name="connsiteX87" fmla="*/ 1661532 w 2575932"/>
              <a:gd name="connsiteY87" fmla="*/ 89209 h 2386361"/>
              <a:gd name="connsiteX88" fmla="*/ 1616927 w 2575932"/>
              <a:gd name="connsiteY88" fmla="*/ 78058 h 2386361"/>
              <a:gd name="connsiteX89" fmla="*/ 1583473 w 2575932"/>
              <a:gd name="connsiteY89" fmla="*/ 66907 h 2386361"/>
              <a:gd name="connsiteX90" fmla="*/ 1550020 w 2575932"/>
              <a:gd name="connsiteY90" fmla="*/ 44605 h 2386361"/>
              <a:gd name="connsiteX91" fmla="*/ 1538868 w 2575932"/>
              <a:gd name="connsiteY91" fmla="*/ 0 h 238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575932" h="2386361">
                <a:moveTo>
                  <a:pt x="1538868" y="0"/>
                </a:moveTo>
                <a:lnTo>
                  <a:pt x="1170878" y="22302"/>
                </a:lnTo>
                <a:cubicBezTo>
                  <a:pt x="1155580" y="23229"/>
                  <a:pt x="1141421" y="31123"/>
                  <a:pt x="1126273" y="33453"/>
                </a:cubicBezTo>
                <a:cubicBezTo>
                  <a:pt x="1093005" y="38571"/>
                  <a:pt x="1059276" y="40156"/>
                  <a:pt x="1025912" y="44605"/>
                </a:cubicBezTo>
                <a:cubicBezTo>
                  <a:pt x="1003500" y="47593"/>
                  <a:pt x="981307" y="52039"/>
                  <a:pt x="959005" y="55756"/>
                </a:cubicBezTo>
                <a:cubicBezTo>
                  <a:pt x="824214" y="123150"/>
                  <a:pt x="991278" y="37314"/>
                  <a:pt x="880946" y="100361"/>
                </a:cubicBezTo>
                <a:cubicBezTo>
                  <a:pt x="826633" y="131397"/>
                  <a:pt x="841909" y="112216"/>
                  <a:pt x="791737" y="156117"/>
                </a:cubicBezTo>
                <a:cubicBezTo>
                  <a:pt x="775913" y="169963"/>
                  <a:pt x="762000" y="185854"/>
                  <a:pt x="747132" y="200722"/>
                </a:cubicBezTo>
                <a:lnTo>
                  <a:pt x="724829" y="223024"/>
                </a:lnTo>
                <a:cubicBezTo>
                  <a:pt x="713678" y="234175"/>
                  <a:pt x="704498" y="247730"/>
                  <a:pt x="691376" y="256478"/>
                </a:cubicBezTo>
                <a:cubicBezTo>
                  <a:pt x="680225" y="263912"/>
                  <a:pt x="668387" y="270408"/>
                  <a:pt x="657922" y="278780"/>
                </a:cubicBezTo>
                <a:cubicBezTo>
                  <a:pt x="649712" y="285348"/>
                  <a:pt x="645594" y="297758"/>
                  <a:pt x="635620" y="301083"/>
                </a:cubicBezTo>
                <a:cubicBezTo>
                  <a:pt x="574932" y="321312"/>
                  <a:pt x="517959" y="321034"/>
                  <a:pt x="457200" y="334536"/>
                </a:cubicBezTo>
                <a:cubicBezTo>
                  <a:pt x="445725" y="337086"/>
                  <a:pt x="435048" y="342458"/>
                  <a:pt x="423746" y="345687"/>
                </a:cubicBezTo>
                <a:cubicBezTo>
                  <a:pt x="409010" y="349897"/>
                  <a:pt x="394009" y="353122"/>
                  <a:pt x="379141" y="356839"/>
                </a:cubicBezTo>
                <a:cubicBezTo>
                  <a:pt x="367990" y="364273"/>
                  <a:pt x="358283" y="374561"/>
                  <a:pt x="345688" y="379141"/>
                </a:cubicBezTo>
                <a:cubicBezTo>
                  <a:pt x="316882" y="389616"/>
                  <a:pt x="256478" y="401444"/>
                  <a:pt x="256478" y="401444"/>
                </a:cubicBezTo>
                <a:cubicBezTo>
                  <a:pt x="160593" y="465366"/>
                  <a:pt x="281915" y="388724"/>
                  <a:pt x="189571" y="434897"/>
                </a:cubicBezTo>
                <a:cubicBezTo>
                  <a:pt x="177584" y="440891"/>
                  <a:pt x="167268" y="449766"/>
                  <a:pt x="156117" y="457200"/>
                </a:cubicBezTo>
                <a:cubicBezTo>
                  <a:pt x="148683" y="468351"/>
                  <a:pt x="142187" y="480188"/>
                  <a:pt x="133815" y="490653"/>
                </a:cubicBezTo>
                <a:cubicBezTo>
                  <a:pt x="127247" y="498863"/>
                  <a:pt x="117820" y="504545"/>
                  <a:pt x="111512" y="512956"/>
                </a:cubicBezTo>
                <a:cubicBezTo>
                  <a:pt x="95429" y="534399"/>
                  <a:pt x="66907" y="579863"/>
                  <a:pt x="66907" y="579863"/>
                </a:cubicBezTo>
                <a:cubicBezTo>
                  <a:pt x="63190" y="591014"/>
                  <a:pt x="59883" y="602311"/>
                  <a:pt x="55756" y="613317"/>
                </a:cubicBezTo>
                <a:cubicBezTo>
                  <a:pt x="48090" y="633761"/>
                  <a:pt x="28627" y="677228"/>
                  <a:pt x="22302" y="702526"/>
                </a:cubicBezTo>
                <a:cubicBezTo>
                  <a:pt x="6905" y="764111"/>
                  <a:pt x="6966" y="800132"/>
                  <a:pt x="0" y="869795"/>
                </a:cubicBezTo>
                <a:cubicBezTo>
                  <a:pt x="3601" y="959826"/>
                  <a:pt x="430" y="1117275"/>
                  <a:pt x="22302" y="1226634"/>
                </a:cubicBezTo>
                <a:cubicBezTo>
                  <a:pt x="27770" y="1253975"/>
                  <a:pt x="43670" y="1280520"/>
                  <a:pt x="55756" y="1304692"/>
                </a:cubicBezTo>
                <a:cubicBezTo>
                  <a:pt x="59473" y="1323277"/>
                  <a:pt x="61700" y="1342224"/>
                  <a:pt x="66907" y="1360448"/>
                </a:cubicBezTo>
                <a:cubicBezTo>
                  <a:pt x="86797" y="1430063"/>
                  <a:pt x="98557" y="1456300"/>
                  <a:pt x="122663" y="1516565"/>
                </a:cubicBezTo>
                <a:cubicBezTo>
                  <a:pt x="136411" y="1640289"/>
                  <a:pt x="123171" y="1584995"/>
                  <a:pt x="156117" y="1683834"/>
                </a:cubicBezTo>
                <a:cubicBezTo>
                  <a:pt x="159834" y="1694985"/>
                  <a:pt x="162011" y="1706774"/>
                  <a:pt x="167268" y="1717287"/>
                </a:cubicBezTo>
                <a:cubicBezTo>
                  <a:pt x="194733" y="1772216"/>
                  <a:pt x="205226" y="1799850"/>
                  <a:pt x="256478" y="1851102"/>
                </a:cubicBezTo>
                <a:cubicBezTo>
                  <a:pt x="263912" y="1858536"/>
                  <a:pt x="272050" y="1865328"/>
                  <a:pt x="278781" y="1873405"/>
                </a:cubicBezTo>
                <a:cubicBezTo>
                  <a:pt x="366075" y="1978157"/>
                  <a:pt x="239836" y="1845612"/>
                  <a:pt x="379141" y="1984917"/>
                </a:cubicBezTo>
                <a:lnTo>
                  <a:pt x="401444" y="2007219"/>
                </a:lnTo>
                <a:cubicBezTo>
                  <a:pt x="412595" y="2018370"/>
                  <a:pt x="421776" y="2031925"/>
                  <a:pt x="434898" y="2040673"/>
                </a:cubicBezTo>
                <a:cubicBezTo>
                  <a:pt x="446049" y="2048107"/>
                  <a:pt x="457886" y="2054603"/>
                  <a:pt x="468351" y="2062975"/>
                </a:cubicBezTo>
                <a:cubicBezTo>
                  <a:pt x="476561" y="2069543"/>
                  <a:pt x="482577" y="2078547"/>
                  <a:pt x="490654" y="2085278"/>
                </a:cubicBezTo>
                <a:cubicBezTo>
                  <a:pt x="504932" y="2097176"/>
                  <a:pt x="520981" y="2106833"/>
                  <a:pt x="535259" y="2118731"/>
                </a:cubicBezTo>
                <a:cubicBezTo>
                  <a:pt x="543336" y="2125462"/>
                  <a:pt x="549150" y="2134726"/>
                  <a:pt x="557561" y="2141034"/>
                </a:cubicBezTo>
                <a:cubicBezTo>
                  <a:pt x="667159" y="2223234"/>
                  <a:pt x="582595" y="2156055"/>
                  <a:pt x="669073" y="2207941"/>
                </a:cubicBezTo>
                <a:cubicBezTo>
                  <a:pt x="764934" y="2265457"/>
                  <a:pt x="702144" y="2241267"/>
                  <a:pt x="769434" y="2263697"/>
                </a:cubicBezTo>
                <a:cubicBezTo>
                  <a:pt x="784302" y="2274848"/>
                  <a:pt x="797902" y="2287930"/>
                  <a:pt x="814039" y="2297151"/>
                </a:cubicBezTo>
                <a:cubicBezTo>
                  <a:pt x="824245" y="2302983"/>
                  <a:pt x="835882" y="2306469"/>
                  <a:pt x="847493" y="2308302"/>
                </a:cubicBezTo>
                <a:cubicBezTo>
                  <a:pt x="906695" y="2317650"/>
                  <a:pt x="967766" y="2316069"/>
                  <a:pt x="1025912" y="2330605"/>
                </a:cubicBezTo>
                <a:cubicBezTo>
                  <a:pt x="1040780" y="2334322"/>
                  <a:pt x="1055369" y="2339426"/>
                  <a:pt x="1070517" y="2341756"/>
                </a:cubicBezTo>
                <a:cubicBezTo>
                  <a:pt x="1103785" y="2346874"/>
                  <a:pt x="1137449" y="2348974"/>
                  <a:pt x="1170878" y="2352907"/>
                </a:cubicBezTo>
                <a:cubicBezTo>
                  <a:pt x="1200641" y="2356408"/>
                  <a:pt x="1230468" y="2359501"/>
                  <a:pt x="1260088" y="2364058"/>
                </a:cubicBezTo>
                <a:cubicBezTo>
                  <a:pt x="1278821" y="2366940"/>
                  <a:pt x="1297196" y="2371818"/>
                  <a:pt x="1315844" y="2375209"/>
                </a:cubicBezTo>
                <a:cubicBezTo>
                  <a:pt x="1338089" y="2379254"/>
                  <a:pt x="1360449" y="2382644"/>
                  <a:pt x="1382751" y="2386361"/>
                </a:cubicBezTo>
                <a:cubicBezTo>
                  <a:pt x="1497980" y="2382644"/>
                  <a:pt x="1613722" y="2386681"/>
                  <a:pt x="1728439" y="2375209"/>
                </a:cubicBezTo>
                <a:cubicBezTo>
                  <a:pt x="1762623" y="2371791"/>
                  <a:pt x="1835890" y="2340890"/>
                  <a:pt x="1873405" y="2319453"/>
                </a:cubicBezTo>
                <a:cubicBezTo>
                  <a:pt x="1885041" y="2312804"/>
                  <a:pt x="1896394" y="2305523"/>
                  <a:pt x="1906859" y="2297151"/>
                </a:cubicBezTo>
                <a:cubicBezTo>
                  <a:pt x="1915069" y="2290583"/>
                  <a:pt x="1921179" y="2281690"/>
                  <a:pt x="1929161" y="2274848"/>
                </a:cubicBezTo>
                <a:cubicBezTo>
                  <a:pt x="1947232" y="2259359"/>
                  <a:pt x="1967306" y="2246254"/>
                  <a:pt x="1984917" y="2230244"/>
                </a:cubicBezTo>
                <a:cubicBezTo>
                  <a:pt x="2008255" y="2209028"/>
                  <a:pt x="2025580" y="2180831"/>
                  <a:pt x="2051824" y="2163336"/>
                </a:cubicBezTo>
                <a:cubicBezTo>
                  <a:pt x="2095295" y="2134356"/>
                  <a:pt x="2113988" y="2125054"/>
                  <a:pt x="2152185" y="2074126"/>
                </a:cubicBezTo>
                <a:cubicBezTo>
                  <a:pt x="2163336" y="2059258"/>
                  <a:pt x="2173292" y="2043413"/>
                  <a:pt x="2185639" y="2029522"/>
                </a:cubicBezTo>
                <a:cubicBezTo>
                  <a:pt x="2203101" y="2009877"/>
                  <a:pt x="2241395" y="1973765"/>
                  <a:pt x="2241395" y="1973765"/>
                </a:cubicBezTo>
                <a:cubicBezTo>
                  <a:pt x="2251053" y="1949620"/>
                  <a:pt x="2270374" y="1896845"/>
                  <a:pt x="2286000" y="1873405"/>
                </a:cubicBezTo>
                <a:cubicBezTo>
                  <a:pt x="2291832" y="1864657"/>
                  <a:pt x="2300868" y="1858536"/>
                  <a:pt x="2308302" y="1851102"/>
                </a:cubicBezTo>
                <a:cubicBezTo>
                  <a:pt x="2327900" y="1792310"/>
                  <a:pt x="2306501" y="1839882"/>
                  <a:pt x="2352907" y="1784195"/>
                </a:cubicBezTo>
                <a:cubicBezTo>
                  <a:pt x="2361487" y="1773899"/>
                  <a:pt x="2366385" y="1760827"/>
                  <a:pt x="2375210" y="1750741"/>
                </a:cubicBezTo>
                <a:cubicBezTo>
                  <a:pt x="2392518" y="1730961"/>
                  <a:pt x="2412381" y="1713570"/>
                  <a:pt x="2430966" y="1694985"/>
                </a:cubicBezTo>
                <a:lnTo>
                  <a:pt x="2464420" y="1661531"/>
                </a:lnTo>
                <a:cubicBezTo>
                  <a:pt x="2468137" y="1631795"/>
                  <a:pt x="2470210" y="1601806"/>
                  <a:pt x="2475571" y="1572322"/>
                </a:cubicBezTo>
                <a:cubicBezTo>
                  <a:pt x="2477674" y="1560757"/>
                  <a:pt x="2483493" y="1550170"/>
                  <a:pt x="2486722" y="1538868"/>
                </a:cubicBezTo>
                <a:cubicBezTo>
                  <a:pt x="2490932" y="1524132"/>
                  <a:pt x="2494548" y="1509224"/>
                  <a:pt x="2497873" y="1494263"/>
                </a:cubicBezTo>
                <a:cubicBezTo>
                  <a:pt x="2506972" y="1453319"/>
                  <a:pt x="2508517" y="1432765"/>
                  <a:pt x="2520176" y="1393902"/>
                </a:cubicBezTo>
                <a:cubicBezTo>
                  <a:pt x="2526931" y="1371385"/>
                  <a:pt x="2531964" y="1348022"/>
                  <a:pt x="2542478" y="1326995"/>
                </a:cubicBezTo>
                <a:cubicBezTo>
                  <a:pt x="2570038" y="1271877"/>
                  <a:pt x="2559524" y="1298160"/>
                  <a:pt x="2575932" y="1248936"/>
                </a:cubicBezTo>
                <a:cubicBezTo>
                  <a:pt x="2572215" y="1144858"/>
                  <a:pt x="2567714" y="1040805"/>
                  <a:pt x="2564781" y="936702"/>
                </a:cubicBezTo>
                <a:cubicBezTo>
                  <a:pt x="2560279" y="776888"/>
                  <a:pt x="2570542" y="616180"/>
                  <a:pt x="2553629" y="457200"/>
                </a:cubicBezTo>
                <a:cubicBezTo>
                  <a:pt x="2551203" y="434397"/>
                  <a:pt x="2448591" y="372306"/>
                  <a:pt x="2442117" y="367990"/>
                </a:cubicBezTo>
                <a:cubicBezTo>
                  <a:pt x="2346248" y="304077"/>
                  <a:pt x="2467540" y="380700"/>
                  <a:pt x="2375210" y="334536"/>
                </a:cubicBezTo>
                <a:cubicBezTo>
                  <a:pt x="2363223" y="328542"/>
                  <a:pt x="2354003" y="317677"/>
                  <a:pt x="2341756" y="312234"/>
                </a:cubicBezTo>
                <a:cubicBezTo>
                  <a:pt x="2320273" y="302686"/>
                  <a:pt x="2297151" y="297365"/>
                  <a:pt x="2274849" y="289931"/>
                </a:cubicBezTo>
                <a:lnTo>
                  <a:pt x="2241395" y="278780"/>
                </a:lnTo>
                <a:cubicBezTo>
                  <a:pt x="2230244" y="275063"/>
                  <a:pt x="2219345" y="270480"/>
                  <a:pt x="2207941" y="267629"/>
                </a:cubicBezTo>
                <a:lnTo>
                  <a:pt x="2163337" y="256478"/>
                </a:lnTo>
                <a:cubicBezTo>
                  <a:pt x="2048260" y="198938"/>
                  <a:pt x="2209443" y="273654"/>
                  <a:pt x="2040673" y="223024"/>
                </a:cubicBezTo>
                <a:cubicBezTo>
                  <a:pt x="2027836" y="219173"/>
                  <a:pt x="2017516" y="209302"/>
                  <a:pt x="2007220" y="200722"/>
                </a:cubicBezTo>
                <a:cubicBezTo>
                  <a:pt x="1995105" y="190626"/>
                  <a:pt x="1988839" y="171906"/>
                  <a:pt x="1973766" y="167268"/>
                </a:cubicBezTo>
                <a:cubicBezTo>
                  <a:pt x="1938062" y="156282"/>
                  <a:pt x="1899425" y="159834"/>
                  <a:pt x="1862254" y="156117"/>
                </a:cubicBezTo>
                <a:lnTo>
                  <a:pt x="1773044" y="133814"/>
                </a:lnTo>
                <a:cubicBezTo>
                  <a:pt x="1758176" y="130097"/>
                  <a:pt x="1742978" y="127509"/>
                  <a:pt x="1728439" y="122663"/>
                </a:cubicBezTo>
                <a:lnTo>
                  <a:pt x="1694985" y="111512"/>
                </a:lnTo>
                <a:cubicBezTo>
                  <a:pt x="1683834" y="104078"/>
                  <a:pt x="1673850" y="94488"/>
                  <a:pt x="1661532" y="89209"/>
                </a:cubicBezTo>
                <a:cubicBezTo>
                  <a:pt x="1647445" y="83172"/>
                  <a:pt x="1631663" y="82268"/>
                  <a:pt x="1616927" y="78058"/>
                </a:cubicBezTo>
                <a:cubicBezTo>
                  <a:pt x="1605625" y="74829"/>
                  <a:pt x="1594624" y="70624"/>
                  <a:pt x="1583473" y="66907"/>
                </a:cubicBezTo>
                <a:cubicBezTo>
                  <a:pt x="1572322" y="59473"/>
                  <a:pt x="1559497" y="54082"/>
                  <a:pt x="1550020" y="44605"/>
                </a:cubicBezTo>
                <a:cubicBezTo>
                  <a:pt x="1496194" y="-9221"/>
                  <a:pt x="1602058" y="3717"/>
                  <a:pt x="1538868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5118408" y="2352152"/>
            <a:ext cx="141249" cy="130854"/>
          </a:xfrm>
          <a:custGeom>
            <a:avLst/>
            <a:gdLst>
              <a:gd name="connsiteX0" fmla="*/ 1538868 w 2575932"/>
              <a:gd name="connsiteY0" fmla="*/ 0 h 2386361"/>
              <a:gd name="connsiteX1" fmla="*/ 1170878 w 2575932"/>
              <a:gd name="connsiteY1" fmla="*/ 22302 h 2386361"/>
              <a:gd name="connsiteX2" fmla="*/ 1126273 w 2575932"/>
              <a:gd name="connsiteY2" fmla="*/ 33453 h 2386361"/>
              <a:gd name="connsiteX3" fmla="*/ 1025912 w 2575932"/>
              <a:gd name="connsiteY3" fmla="*/ 44605 h 2386361"/>
              <a:gd name="connsiteX4" fmla="*/ 959005 w 2575932"/>
              <a:gd name="connsiteY4" fmla="*/ 55756 h 2386361"/>
              <a:gd name="connsiteX5" fmla="*/ 880946 w 2575932"/>
              <a:gd name="connsiteY5" fmla="*/ 100361 h 2386361"/>
              <a:gd name="connsiteX6" fmla="*/ 791737 w 2575932"/>
              <a:gd name="connsiteY6" fmla="*/ 156117 h 2386361"/>
              <a:gd name="connsiteX7" fmla="*/ 747132 w 2575932"/>
              <a:gd name="connsiteY7" fmla="*/ 200722 h 2386361"/>
              <a:gd name="connsiteX8" fmla="*/ 724829 w 2575932"/>
              <a:gd name="connsiteY8" fmla="*/ 223024 h 2386361"/>
              <a:gd name="connsiteX9" fmla="*/ 691376 w 2575932"/>
              <a:gd name="connsiteY9" fmla="*/ 256478 h 2386361"/>
              <a:gd name="connsiteX10" fmla="*/ 657922 w 2575932"/>
              <a:gd name="connsiteY10" fmla="*/ 278780 h 2386361"/>
              <a:gd name="connsiteX11" fmla="*/ 635620 w 2575932"/>
              <a:gd name="connsiteY11" fmla="*/ 301083 h 2386361"/>
              <a:gd name="connsiteX12" fmla="*/ 457200 w 2575932"/>
              <a:gd name="connsiteY12" fmla="*/ 334536 h 2386361"/>
              <a:gd name="connsiteX13" fmla="*/ 423746 w 2575932"/>
              <a:gd name="connsiteY13" fmla="*/ 345687 h 2386361"/>
              <a:gd name="connsiteX14" fmla="*/ 379141 w 2575932"/>
              <a:gd name="connsiteY14" fmla="*/ 356839 h 2386361"/>
              <a:gd name="connsiteX15" fmla="*/ 345688 w 2575932"/>
              <a:gd name="connsiteY15" fmla="*/ 379141 h 2386361"/>
              <a:gd name="connsiteX16" fmla="*/ 256478 w 2575932"/>
              <a:gd name="connsiteY16" fmla="*/ 401444 h 2386361"/>
              <a:gd name="connsiteX17" fmla="*/ 189571 w 2575932"/>
              <a:gd name="connsiteY17" fmla="*/ 434897 h 2386361"/>
              <a:gd name="connsiteX18" fmla="*/ 156117 w 2575932"/>
              <a:gd name="connsiteY18" fmla="*/ 457200 h 2386361"/>
              <a:gd name="connsiteX19" fmla="*/ 133815 w 2575932"/>
              <a:gd name="connsiteY19" fmla="*/ 490653 h 2386361"/>
              <a:gd name="connsiteX20" fmla="*/ 111512 w 2575932"/>
              <a:gd name="connsiteY20" fmla="*/ 512956 h 2386361"/>
              <a:gd name="connsiteX21" fmla="*/ 66907 w 2575932"/>
              <a:gd name="connsiteY21" fmla="*/ 579863 h 2386361"/>
              <a:gd name="connsiteX22" fmla="*/ 55756 w 2575932"/>
              <a:gd name="connsiteY22" fmla="*/ 613317 h 2386361"/>
              <a:gd name="connsiteX23" fmla="*/ 22302 w 2575932"/>
              <a:gd name="connsiteY23" fmla="*/ 702526 h 2386361"/>
              <a:gd name="connsiteX24" fmla="*/ 0 w 2575932"/>
              <a:gd name="connsiteY24" fmla="*/ 869795 h 2386361"/>
              <a:gd name="connsiteX25" fmla="*/ 22302 w 2575932"/>
              <a:gd name="connsiteY25" fmla="*/ 1226634 h 2386361"/>
              <a:gd name="connsiteX26" fmla="*/ 55756 w 2575932"/>
              <a:gd name="connsiteY26" fmla="*/ 1304692 h 2386361"/>
              <a:gd name="connsiteX27" fmla="*/ 66907 w 2575932"/>
              <a:gd name="connsiteY27" fmla="*/ 1360448 h 2386361"/>
              <a:gd name="connsiteX28" fmla="*/ 122663 w 2575932"/>
              <a:gd name="connsiteY28" fmla="*/ 1516565 h 2386361"/>
              <a:gd name="connsiteX29" fmla="*/ 156117 w 2575932"/>
              <a:gd name="connsiteY29" fmla="*/ 1683834 h 2386361"/>
              <a:gd name="connsiteX30" fmla="*/ 167268 w 2575932"/>
              <a:gd name="connsiteY30" fmla="*/ 1717287 h 2386361"/>
              <a:gd name="connsiteX31" fmla="*/ 256478 w 2575932"/>
              <a:gd name="connsiteY31" fmla="*/ 1851102 h 2386361"/>
              <a:gd name="connsiteX32" fmla="*/ 278781 w 2575932"/>
              <a:gd name="connsiteY32" fmla="*/ 1873405 h 2386361"/>
              <a:gd name="connsiteX33" fmla="*/ 379141 w 2575932"/>
              <a:gd name="connsiteY33" fmla="*/ 1984917 h 2386361"/>
              <a:gd name="connsiteX34" fmla="*/ 401444 w 2575932"/>
              <a:gd name="connsiteY34" fmla="*/ 2007219 h 2386361"/>
              <a:gd name="connsiteX35" fmla="*/ 434898 w 2575932"/>
              <a:gd name="connsiteY35" fmla="*/ 2040673 h 2386361"/>
              <a:gd name="connsiteX36" fmla="*/ 468351 w 2575932"/>
              <a:gd name="connsiteY36" fmla="*/ 2062975 h 2386361"/>
              <a:gd name="connsiteX37" fmla="*/ 490654 w 2575932"/>
              <a:gd name="connsiteY37" fmla="*/ 2085278 h 2386361"/>
              <a:gd name="connsiteX38" fmla="*/ 535259 w 2575932"/>
              <a:gd name="connsiteY38" fmla="*/ 2118731 h 2386361"/>
              <a:gd name="connsiteX39" fmla="*/ 557561 w 2575932"/>
              <a:gd name="connsiteY39" fmla="*/ 2141034 h 2386361"/>
              <a:gd name="connsiteX40" fmla="*/ 669073 w 2575932"/>
              <a:gd name="connsiteY40" fmla="*/ 2207941 h 2386361"/>
              <a:gd name="connsiteX41" fmla="*/ 769434 w 2575932"/>
              <a:gd name="connsiteY41" fmla="*/ 2263697 h 2386361"/>
              <a:gd name="connsiteX42" fmla="*/ 814039 w 2575932"/>
              <a:gd name="connsiteY42" fmla="*/ 2297151 h 2386361"/>
              <a:gd name="connsiteX43" fmla="*/ 847493 w 2575932"/>
              <a:gd name="connsiteY43" fmla="*/ 2308302 h 2386361"/>
              <a:gd name="connsiteX44" fmla="*/ 1025912 w 2575932"/>
              <a:gd name="connsiteY44" fmla="*/ 2330605 h 2386361"/>
              <a:gd name="connsiteX45" fmla="*/ 1070517 w 2575932"/>
              <a:gd name="connsiteY45" fmla="*/ 2341756 h 2386361"/>
              <a:gd name="connsiteX46" fmla="*/ 1170878 w 2575932"/>
              <a:gd name="connsiteY46" fmla="*/ 2352907 h 2386361"/>
              <a:gd name="connsiteX47" fmla="*/ 1260088 w 2575932"/>
              <a:gd name="connsiteY47" fmla="*/ 2364058 h 2386361"/>
              <a:gd name="connsiteX48" fmla="*/ 1315844 w 2575932"/>
              <a:gd name="connsiteY48" fmla="*/ 2375209 h 2386361"/>
              <a:gd name="connsiteX49" fmla="*/ 1382751 w 2575932"/>
              <a:gd name="connsiteY49" fmla="*/ 2386361 h 2386361"/>
              <a:gd name="connsiteX50" fmla="*/ 1728439 w 2575932"/>
              <a:gd name="connsiteY50" fmla="*/ 2375209 h 2386361"/>
              <a:gd name="connsiteX51" fmla="*/ 1873405 w 2575932"/>
              <a:gd name="connsiteY51" fmla="*/ 2319453 h 2386361"/>
              <a:gd name="connsiteX52" fmla="*/ 1906859 w 2575932"/>
              <a:gd name="connsiteY52" fmla="*/ 2297151 h 2386361"/>
              <a:gd name="connsiteX53" fmla="*/ 1929161 w 2575932"/>
              <a:gd name="connsiteY53" fmla="*/ 2274848 h 2386361"/>
              <a:gd name="connsiteX54" fmla="*/ 1984917 w 2575932"/>
              <a:gd name="connsiteY54" fmla="*/ 2230244 h 2386361"/>
              <a:gd name="connsiteX55" fmla="*/ 2051824 w 2575932"/>
              <a:gd name="connsiteY55" fmla="*/ 2163336 h 2386361"/>
              <a:gd name="connsiteX56" fmla="*/ 2152185 w 2575932"/>
              <a:gd name="connsiteY56" fmla="*/ 2074126 h 2386361"/>
              <a:gd name="connsiteX57" fmla="*/ 2185639 w 2575932"/>
              <a:gd name="connsiteY57" fmla="*/ 2029522 h 2386361"/>
              <a:gd name="connsiteX58" fmla="*/ 2241395 w 2575932"/>
              <a:gd name="connsiteY58" fmla="*/ 1973765 h 2386361"/>
              <a:gd name="connsiteX59" fmla="*/ 2286000 w 2575932"/>
              <a:gd name="connsiteY59" fmla="*/ 1873405 h 2386361"/>
              <a:gd name="connsiteX60" fmla="*/ 2308302 w 2575932"/>
              <a:gd name="connsiteY60" fmla="*/ 1851102 h 2386361"/>
              <a:gd name="connsiteX61" fmla="*/ 2352907 w 2575932"/>
              <a:gd name="connsiteY61" fmla="*/ 1784195 h 2386361"/>
              <a:gd name="connsiteX62" fmla="*/ 2375210 w 2575932"/>
              <a:gd name="connsiteY62" fmla="*/ 1750741 h 2386361"/>
              <a:gd name="connsiteX63" fmla="*/ 2430966 w 2575932"/>
              <a:gd name="connsiteY63" fmla="*/ 1694985 h 2386361"/>
              <a:gd name="connsiteX64" fmla="*/ 2464420 w 2575932"/>
              <a:gd name="connsiteY64" fmla="*/ 1661531 h 2386361"/>
              <a:gd name="connsiteX65" fmla="*/ 2475571 w 2575932"/>
              <a:gd name="connsiteY65" fmla="*/ 1572322 h 2386361"/>
              <a:gd name="connsiteX66" fmla="*/ 2486722 w 2575932"/>
              <a:gd name="connsiteY66" fmla="*/ 1538868 h 2386361"/>
              <a:gd name="connsiteX67" fmla="*/ 2497873 w 2575932"/>
              <a:gd name="connsiteY67" fmla="*/ 1494263 h 2386361"/>
              <a:gd name="connsiteX68" fmla="*/ 2520176 w 2575932"/>
              <a:gd name="connsiteY68" fmla="*/ 1393902 h 2386361"/>
              <a:gd name="connsiteX69" fmla="*/ 2542478 w 2575932"/>
              <a:gd name="connsiteY69" fmla="*/ 1326995 h 2386361"/>
              <a:gd name="connsiteX70" fmla="*/ 2575932 w 2575932"/>
              <a:gd name="connsiteY70" fmla="*/ 1248936 h 2386361"/>
              <a:gd name="connsiteX71" fmla="*/ 2564781 w 2575932"/>
              <a:gd name="connsiteY71" fmla="*/ 936702 h 2386361"/>
              <a:gd name="connsiteX72" fmla="*/ 2553629 w 2575932"/>
              <a:gd name="connsiteY72" fmla="*/ 457200 h 2386361"/>
              <a:gd name="connsiteX73" fmla="*/ 2442117 w 2575932"/>
              <a:gd name="connsiteY73" fmla="*/ 367990 h 2386361"/>
              <a:gd name="connsiteX74" fmla="*/ 2375210 w 2575932"/>
              <a:gd name="connsiteY74" fmla="*/ 334536 h 2386361"/>
              <a:gd name="connsiteX75" fmla="*/ 2341756 w 2575932"/>
              <a:gd name="connsiteY75" fmla="*/ 312234 h 2386361"/>
              <a:gd name="connsiteX76" fmla="*/ 2274849 w 2575932"/>
              <a:gd name="connsiteY76" fmla="*/ 289931 h 2386361"/>
              <a:gd name="connsiteX77" fmla="*/ 2241395 w 2575932"/>
              <a:gd name="connsiteY77" fmla="*/ 278780 h 2386361"/>
              <a:gd name="connsiteX78" fmla="*/ 2207941 w 2575932"/>
              <a:gd name="connsiteY78" fmla="*/ 267629 h 2386361"/>
              <a:gd name="connsiteX79" fmla="*/ 2163337 w 2575932"/>
              <a:gd name="connsiteY79" fmla="*/ 256478 h 2386361"/>
              <a:gd name="connsiteX80" fmla="*/ 2040673 w 2575932"/>
              <a:gd name="connsiteY80" fmla="*/ 223024 h 2386361"/>
              <a:gd name="connsiteX81" fmla="*/ 2007220 w 2575932"/>
              <a:gd name="connsiteY81" fmla="*/ 200722 h 2386361"/>
              <a:gd name="connsiteX82" fmla="*/ 1973766 w 2575932"/>
              <a:gd name="connsiteY82" fmla="*/ 167268 h 2386361"/>
              <a:gd name="connsiteX83" fmla="*/ 1862254 w 2575932"/>
              <a:gd name="connsiteY83" fmla="*/ 156117 h 2386361"/>
              <a:gd name="connsiteX84" fmla="*/ 1773044 w 2575932"/>
              <a:gd name="connsiteY84" fmla="*/ 133814 h 2386361"/>
              <a:gd name="connsiteX85" fmla="*/ 1728439 w 2575932"/>
              <a:gd name="connsiteY85" fmla="*/ 122663 h 2386361"/>
              <a:gd name="connsiteX86" fmla="*/ 1694985 w 2575932"/>
              <a:gd name="connsiteY86" fmla="*/ 111512 h 2386361"/>
              <a:gd name="connsiteX87" fmla="*/ 1661532 w 2575932"/>
              <a:gd name="connsiteY87" fmla="*/ 89209 h 2386361"/>
              <a:gd name="connsiteX88" fmla="*/ 1616927 w 2575932"/>
              <a:gd name="connsiteY88" fmla="*/ 78058 h 2386361"/>
              <a:gd name="connsiteX89" fmla="*/ 1583473 w 2575932"/>
              <a:gd name="connsiteY89" fmla="*/ 66907 h 2386361"/>
              <a:gd name="connsiteX90" fmla="*/ 1550020 w 2575932"/>
              <a:gd name="connsiteY90" fmla="*/ 44605 h 2386361"/>
              <a:gd name="connsiteX91" fmla="*/ 1538868 w 2575932"/>
              <a:gd name="connsiteY91" fmla="*/ 0 h 238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575932" h="2386361">
                <a:moveTo>
                  <a:pt x="1538868" y="0"/>
                </a:moveTo>
                <a:lnTo>
                  <a:pt x="1170878" y="22302"/>
                </a:lnTo>
                <a:cubicBezTo>
                  <a:pt x="1155580" y="23229"/>
                  <a:pt x="1141421" y="31123"/>
                  <a:pt x="1126273" y="33453"/>
                </a:cubicBezTo>
                <a:cubicBezTo>
                  <a:pt x="1093005" y="38571"/>
                  <a:pt x="1059276" y="40156"/>
                  <a:pt x="1025912" y="44605"/>
                </a:cubicBezTo>
                <a:cubicBezTo>
                  <a:pt x="1003500" y="47593"/>
                  <a:pt x="981307" y="52039"/>
                  <a:pt x="959005" y="55756"/>
                </a:cubicBezTo>
                <a:cubicBezTo>
                  <a:pt x="824214" y="123150"/>
                  <a:pt x="991278" y="37314"/>
                  <a:pt x="880946" y="100361"/>
                </a:cubicBezTo>
                <a:cubicBezTo>
                  <a:pt x="826633" y="131397"/>
                  <a:pt x="841909" y="112216"/>
                  <a:pt x="791737" y="156117"/>
                </a:cubicBezTo>
                <a:cubicBezTo>
                  <a:pt x="775913" y="169963"/>
                  <a:pt x="762000" y="185854"/>
                  <a:pt x="747132" y="200722"/>
                </a:cubicBezTo>
                <a:lnTo>
                  <a:pt x="724829" y="223024"/>
                </a:lnTo>
                <a:cubicBezTo>
                  <a:pt x="713678" y="234175"/>
                  <a:pt x="704498" y="247730"/>
                  <a:pt x="691376" y="256478"/>
                </a:cubicBezTo>
                <a:cubicBezTo>
                  <a:pt x="680225" y="263912"/>
                  <a:pt x="668387" y="270408"/>
                  <a:pt x="657922" y="278780"/>
                </a:cubicBezTo>
                <a:cubicBezTo>
                  <a:pt x="649712" y="285348"/>
                  <a:pt x="645594" y="297758"/>
                  <a:pt x="635620" y="301083"/>
                </a:cubicBezTo>
                <a:cubicBezTo>
                  <a:pt x="574932" y="321312"/>
                  <a:pt x="517959" y="321034"/>
                  <a:pt x="457200" y="334536"/>
                </a:cubicBezTo>
                <a:cubicBezTo>
                  <a:pt x="445725" y="337086"/>
                  <a:pt x="435048" y="342458"/>
                  <a:pt x="423746" y="345687"/>
                </a:cubicBezTo>
                <a:cubicBezTo>
                  <a:pt x="409010" y="349897"/>
                  <a:pt x="394009" y="353122"/>
                  <a:pt x="379141" y="356839"/>
                </a:cubicBezTo>
                <a:cubicBezTo>
                  <a:pt x="367990" y="364273"/>
                  <a:pt x="358283" y="374561"/>
                  <a:pt x="345688" y="379141"/>
                </a:cubicBezTo>
                <a:cubicBezTo>
                  <a:pt x="316882" y="389616"/>
                  <a:pt x="256478" y="401444"/>
                  <a:pt x="256478" y="401444"/>
                </a:cubicBezTo>
                <a:cubicBezTo>
                  <a:pt x="160593" y="465366"/>
                  <a:pt x="281915" y="388724"/>
                  <a:pt x="189571" y="434897"/>
                </a:cubicBezTo>
                <a:cubicBezTo>
                  <a:pt x="177584" y="440891"/>
                  <a:pt x="167268" y="449766"/>
                  <a:pt x="156117" y="457200"/>
                </a:cubicBezTo>
                <a:cubicBezTo>
                  <a:pt x="148683" y="468351"/>
                  <a:pt x="142187" y="480188"/>
                  <a:pt x="133815" y="490653"/>
                </a:cubicBezTo>
                <a:cubicBezTo>
                  <a:pt x="127247" y="498863"/>
                  <a:pt x="117820" y="504545"/>
                  <a:pt x="111512" y="512956"/>
                </a:cubicBezTo>
                <a:cubicBezTo>
                  <a:pt x="95429" y="534399"/>
                  <a:pt x="66907" y="579863"/>
                  <a:pt x="66907" y="579863"/>
                </a:cubicBezTo>
                <a:cubicBezTo>
                  <a:pt x="63190" y="591014"/>
                  <a:pt x="59883" y="602311"/>
                  <a:pt x="55756" y="613317"/>
                </a:cubicBezTo>
                <a:cubicBezTo>
                  <a:pt x="48090" y="633761"/>
                  <a:pt x="28627" y="677228"/>
                  <a:pt x="22302" y="702526"/>
                </a:cubicBezTo>
                <a:cubicBezTo>
                  <a:pt x="6905" y="764111"/>
                  <a:pt x="6966" y="800132"/>
                  <a:pt x="0" y="869795"/>
                </a:cubicBezTo>
                <a:cubicBezTo>
                  <a:pt x="3601" y="959826"/>
                  <a:pt x="430" y="1117275"/>
                  <a:pt x="22302" y="1226634"/>
                </a:cubicBezTo>
                <a:cubicBezTo>
                  <a:pt x="27770" y="1253975"/>
                  <a:pt x="43670" y="1280520"/>
                  <a:pt x="55756" y="1304692"/>
                </a:cubicBezTo>
                <a:cubicBezTo>
                  <a:pt x="59473" y="1323277"/>
                  <a:pt x="61700" y="1342224"/>
                  <a:pt x="66907" y="1360448"/>
                </a:cubicBezTo>
                <a:cubicBezTo>
                  <a:pt x="86797" y="1430063"/>
                  <a:pt x="98557" y="1456300"/>
                  <a:pt x="122663" y="1516565"/>
                </a:cubicBezTo>
                <a:cubicBezTo>
                  <a:pt x="136411" y="1640289"/>
                  <a:pt x="123171" y="1584995"/>
                  <a:pt x="156117" y="1683834"/>
                </a:cubicBezTo>
                <a:cubicBezTo>
                  <a:pt x="159834" y="1694985"/>
                  <a:pt x="162011" y="1706774"/>
                  <a:pt x="167268" y="1717287"/>
                </a:cubicBezTo>
                <a:cubicBezTo>
                  <a:pt x="194733" y="1772216"/>
                  <a:pt x="205226" y="1799850"/>
                  <a:pt x="256478" y="1851102"/>
                </a:cubicBezTo>
                <a:cubicBezTo>
                  <a:pt x="263912" y="1858536"/>
                  <a:pt x="272050" y="1865328"/>
                  <a:pt x="278781" y="1873405"/>
                </a:cubicBezTo>
                <a:cubicBezTo>
                  <a:pt x="366075" y="1978157"/>
                  <a:pt x="239836" y="1845612"/>
                  <a:pt x="379141" y="1984917"/>
                </a:cubicBezTo>
                <a:lnTo>
                  <a:pt x="401444" y="2007219"/>
                </a:lnTo>
                <a:cubicBezTo>
                  <a:pt x="412595" y="2018370"/>
                  <a:pt x="421776" y="2031925"/>
                  <a:pt x="434898" y="2040673"/>
                </a:cubicBezTo>
                <a:cubicBezTo>
                  <a:pt x="446049" y="2048107"/>
                  <a:pt x="457886" y="2054603"/>
                  <a:pt x="468351" y="2062975"/>
                </a:cubicBezTo>
                <a:cubicBezTo>
                  <a:pt x="476561" y="2069543"/>
                  <a:pt x="482577" y="2078547"/>
                  <a:pt x="490654" y="2085278"/>
                </a:cubicBezTo>
                <a:cubicBezTo>
                  <a:pt x="504932" y="2097176"/>
                  <a:pt x="520981" y="2106833"/>
                  <a:pt x="535259" y="2118731"/>
                </a:cubicBezTo>
                <a:cubicBezTo>
                  <a:pt x="543336" y="2125462"/>
                  <a:pt x="549150" y="2134726"/>
                  <a:pt x="557561" y="2141034"/>
                </a:cubicBezTo>
                <a:cubicBezTo>
                  <a:pt x="667159" y="2223234"/>
                  <a:pt x="582595" y="2156055"/>
                  <a:pt x="669073" y="2207941"/>
                </a:cubicBezTo>
                <a:cubicBezTo>
                  <a:pt x="764934" y="2265457"/>
                  <a:pt x="702144" y="2241267"/>
                  <a:pt x="769434" y="2263697"/>
                </a:cubicBezTo>
                <a:cubicBezTo>
                  <a:pt x="784302" y="2274848"/>
                  <a:pt x="797902" y="2287930"/>
                  <a:pt x="814039" y="2297151"/>
                </a:cubicBezTo>
                <a:cubicBezTo>
                  <a:pt x="824245" y="2302983"/>
                  <a:pt x="835882" y="2306469"/>
                  <a:pt x="847493" y="2308302"/>
                </a:cubicBezTo>
                <a:cubicBezTo>
                  <a:pt x="906695" y="2317650"/>
                  <a:pt x="967766" y="2316069"/>
                  <a:pt x="1025912" y="2330605"/>
                </a:cubicBezTo>
                <a:cubicBezTo>
                  <a:pt x="1040780" y="2334322"/>
                  <a:pt x="1055369" y="2339426"/>
                  <a:pt x="1070517" y="2341756"/>
                </a:cubicBezTo>
                <a:cubicBezTo>
                  <a:pt x="1103785" y="2346874"/>
                  <a:pt x="1137449" y="2348974"/>
                  <a:pt x="1170878" y="2352907"/>
                </a:cubicBezTo>
                <a:cubicBezTo>
                  <a:pt x="1200641" y="2356408"/>
                  <a:pt x="1230468" y="2359501"/>
                  <a:pt x="1260088" y="2364058"/>
                </a:cubicBezTo>
                <a:cubicBezTo>
                  <a:pt x="1278821" y="2366940"/>
                  <a:pt x="1297196" y="2371818"/>
                  <a:pt x="1315844" y="2375209"/>
                </a:cubicBezTo>
                <a:cubicBezTo>
                  <a:pt x="1338089" y="2379254"/>
                  <a:pt x="1360449" y="2382644"/>
                  <a:pt x="1382751" y="2386361"/>
                </a:cubicBezTo>
                <a:cubicBezTo>
                  <a:pt x="1497980" y="2382644"/>
                  <a:pt x="1613722" y="2386681"/>
                  <a:pt x="1728439" y="2375209"/>
                </a:cubicBezTo>
                <a:cubicBezTo>
                  <a:pt x="1762623" y="2371791"/>
                  <a:pt x="1835890" y="2340890"/>
                  <a:pt x="1873405" y="2319453"/>
                </a:cubicBezTo>
                <a:cubicBezTo>
                  <a:pt x="1885041" y="2312804"/>
                  <a:pt x="1896394" y="2305523"/>
                  <a:pt x="1906859" y="2297151"/>
                </a:cubicBezTo>
                <a:cubicBezTo>
                  <a:pt x="1915069" y="2290583"/>
                  <a:pt x="1921179" y="2281690"/>
                  <a:pt x="1929161" y="2274848"/>
                </a:cubicBezTo>
                <a:cubicBezTo>
                  <a:pt x="1947232" y="2259359"/>
                  <a:pt x="1967306" y="2246254"/>
                  <a:pt x="1984917" y="2230244"/>
                </a:cubicBezTo>
                <a:cubicBezTo>
                  <a:pt x="2008255" y="2209028"/>
                  <a:pt x="2025580" y="2180831"/>
                  <a:pt x="2051824" y="2163336"/>
                </a:cubicBezTo>
                <a:cubicBezTo>
                  <a:pt x="2095295" y="2134356"/>
                  <a:pt x="2113988" y="2125054"/>
                  <a:pt x="2152185" y="2074126"/>
                </a:cubicBezTo>
                <a:cubicBezTo>
                  <a:pt x="2163336" y="2059258"/>
                  <a:pt x="2173292" y="2043413"/>
                  <a:pt x="2185639" y="2029522"/>
                </a:cubicBezTo>
                <a:cubicBezTo>
                  <a:pt x="2203101" y="2009877"/>
                  <a:pt x="2241395" y="1973765"/>
                  <a:pt x="2241395" y="1973765"/>
                </a:cubicBezTo>
                <a:cubicBezTo>
                  <a:pt x="2251053" y="1949620"/>
                  <a:pt x="2270374" y="1896845"/>
                  <a:pt x="2286000" y="1873405"/>
                </a:cubicBezTo>
                <a:cubicBezTo>
                  <a:pt x="2291832" y="1864657"/>
                  <a:pt x="2300868" y="1858536"/>
                  <a:pt x="2308302" y="1851102"/>
                </a:cubicBezTo>
                <a:cubicBezTo>
                  <a:pt x="2327900" y="1792310"/>
                  <a:pt x="2306501" y="1839882"/>
                  <a:pt x="2352907" y="1784195"/>
                </a:cubicBezTo>
                <a:cubicBezTo>
                  <a:pt x="2361487" y="1773899"/>
                  <a:pt x="2366385" y="1760827"/>
                  <a:pt x="2375210" y="1750741"/>
                </a:cubicBezTo>
                <a:cubicBezTo>
                  <a:pt x="2392518" y="1730961"/>
                  <a:pt x="2412381" y="1713570"/>
                  <a:pt x="2430966" y="1694985"/>
                </a:cubicBezTo>
                <a:lnTo>
                  <a:pt x="2464420" y="1661531"/>
                </a:lnTo>
                <a:cubicBezTo>
                  <a:pt x="2468137" y="1631795"/>
                  <a:pt x="2470210" y="1601806"/>
                  <a:pt x="2475571" y="1572322"/>
                </a:cubicBezTo>
                <a:cubicBezTo>
                  <a:pt x="2477674" y="1560757"/>
                  <a:pt x="2483493" y="1550170"/>
                  <a:pt x="2486722" y="1538868"/>
                </a:cubicBezTo>
                <a:cubicBezTo>
                  <a:pt x="2490932" y="1524132"/>
                  <a:pt x="2494548" y="1509224"/>
                  <a:pt x="2497873" y="1494263"/>
                </a:cubicBezTo>
                <a:cubicBezTo>
                  <a:pt x="2506972" y="1453319"/>
                  <a:pt x="2508517" y="1432765"/>
                  <a:pt x="2520176" y="1393902"/>
                </a:cubicBezTo>
                <a:cubicBezTo>
                  <a:pt x="2526931" y="1371385"/>
                  <a:pt x="2531964" y="1348022"/>
                  <a:pt x="2542478" y="1326995"/>
                </a:cubicBezTo>
                <a:cubicBezTo>
                  <a:pt x="2570038" y="1271877"/>
                  <a:pt x="2559524" y="1298160"/>
                  <a:pt x="2575932" y="1248936"/>
                </a:cubicBezTo>
                <a:cubicBezTo>
                  <a:pt x="2572215" y="1144858"/>
                  <a:pt x="2567714" y="1040805"/>
                  <a:pt x="2564781" y="936702"/>
                </a:cubicBezTo>
                <a:cubicBezTo>
                  <a:pt x="2560279" y="776888"/>
                  <a:pt x="2570542" y="616180"/>
                  <a:pt x="2553629" y="457200"/>
                </a:cubicBezTo>
                <a:cubicBezTo>
                  <a:pt x="2551203" y="434397"/>
                  <a:pt x="2448591" y="372306"/>
                  <a:pt x="2442117" y="367990"/>
                </a:cubicBezTo>
                <a:cubicBezTo>
                  <a:pt x="2346248" y="304077"/>
                  <a:pt x="2467540" y="380700"/>
                  <a:pt x="2375210" y="334536"/>
                </a:cubicBezTo>
                <a:cubicBezTo>
                  <a:pt x="2363223" y="328542"/>
                  <a:pt x="2354003" y="317677"/>
                  <a:pt x="2341756" y="312234"/>
                </a:cubicBezTo>
                <a:cubicBezTo>
                  <a:pt x="2320273" y="302686"/>
                  <a:pt x="2297151" y="297365"/>
                  <a:pt x="2274849" y="289931"/>
                </a:cubicBezTo>
                <a:lnTo>
                  <a:pt x="2241395" y="278780"/>
                </a:lnTo>
                <a:cubicBezTo>
                  <a:pt x="2230244" y="275063"/>
                  <a:pt x="2219345" y="270480"/>
                  <a:pt x="2207941" y="267629"/>
                </a:cubicBezTo>
                <a:lnTo>
                  <a:pt x="2163337" y="256478"/>
                </a:lnTo>
                <a:cubicBezTo>
                  <a:pt x="2048260" y="198938"/>
                  <a:pt x="2209443" y="273654"/>
                  <a:pt x="2040673" y="223024"/>
                </a:cubicBezTo>
                <a:cubicBezTo>
                  <a:pt x="2027836" y="219173"/>
                  <a:pt x="2017516" y="209302"/>
                  <a:pt x="2007220" y="200722"/>
                </a:cubicBezTo>
                <a:cubicBezTo>
                  <a:pt x="1995105" y="190626"/>
                  <a:pt x="1988839" y="171906"/>
                  <a:pt x="1973766" y="167268"/>
                </a:cubicBezTo>
                <a:cubicBezTo>
                  <a:pt x="1938062" y="156282"/>
                  <a:pt x="1899425" y="159834"/>
                  <a:pt x="1862254" y="156117"/>
                </a:cubicBezTo>
                <a:lnTo>
                  <a:pt x="1773044" y="133814"/>
                </a:lnTo>
                <a:cubicBezTo>
                  <a:pt x="1758176" y="130097"/>
                  <a:pt x="1742978" y="127509"/>
                  <a:pt x="1728439" y="122663"/>
                </a:cubicBezTo>
                <a:lnTo>
                  <a:pt x="1694985" y="111512"/>
                </a:lnTo>
                <a:cubicBezTo>
                  <a:pt x="1683834" y="104078"/>
                  <a:pt x="1673850" y="94488"/>
                  <a:pt x="1661532" y="89209"/>
                </a:cubicBezTo>
                <a:cubicBezTo>
                  <a:pt x="1647445" y="83172"/>
                  <a:pt x="1631663" y="82268"/>
                  <a:pt x="1616927" y="78058"/>
                </a:cubicBezTo>
                <a:cubicBezTo>
                  <a:pt x="1605625" y="74829"/>
                  <a:pt x="1594624" y="70624"/>
                  <a:pt x="1583473" y="66907"/>
                </a:cubicBezTo>
                <a:cubicBezTo>
                  <a:pt x="1572322" y="59473"/>
                  <a:pt x="1559497" y="54082"/>
                  <a:pt x="1550020" y="44605"/>
                </a:cubicBezTo>
                <a:cubicBezTo>
                  <a:pt x="1496194" y="-9221"/>
                  <a:pt x="1602058" y="3717"/>
                  <a:pt x="1538868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5227290" y="2406785"/>
            <a:ext cx="1496895" cy="1250815"/>
          </a:xfrm>
          <a:custGeom>
            <a:avLst/>
            <a:gdLst>
              <a:gd name="connsiteX0" fmla="*/ 638251 w 1496895"/>
              <a:gd name="connsiteY0" fmla="*/ 1250815 h 1250815"/>
              <a:gd name="connsiteX1" fmla="*/ 615949 w 1496895"/>
              <a:gd name="connsiteY1" fmla="*/ 1061244 h 1250815"/>
              <a:gd name="connsiteX2" fmla="*/ 604798 w 1496895"/>
              <a:gd name="connsiteY2" fmla="*/ 972035 h 1250815"/>
              <a:gd name="connsiteX3" fmla="*/ 582495 w 1496895"/>
              <a:gd name="connsiteY3" fmla="*/ 882825 h 1250815"/>
              <a:gd name="connsiteX4" fmla="*/ 571344 w 1496895"/>
              <a:gd name="connsiteY4" fmla="*/ 838220 h 1250815"/>
              <a:gd name="connsiteX5" fmla="*/ 560193 w 1496895"/>
              <a:gd name="connsiteY5" fmla="*/ 793615 h 1250815"/>
              <a:gd name="connsiteX6" fmla="*/ 537890 w 1496895"/>
              <a:gd name="connsiteY6" fmla="*/ 737859 h 1250815"/>
              <a:gd name="connsiteX7" fmla="*/ 526739 w 1496895"/>
              <a:gd name="connsiteY7" fmla="*/ 704405 h 1250815"/>
              <a:gd name="connsiteX8" fmla="*/ 482134 w 1496895"/>
              <a:gd name="connsiteY8" fmla="*/ 659800 h 1250815"/>
              <a:gd name="connsiteX9" fmla="*/ 470983 w 1496895"/>
              <a:gd name="connsiteY9" fmla="*/ 626347 h 1250815"/>
              <a:gd name="connsiteX10" fmla="*/ 448681 w 1496895"/>
              <a:gd name="connsiteY10" fmla="*/ 604044 h 1250815"/>
              <a:gd name="connsiteX11" fmla="*/ 426378 w 1496895"/>
              <a:gd name="connsiteY11" fmla="*/ 503683 h 1250815"/>
              <a:gd name="connsiteX12" fmla="*/ 404076 w 1496895"/>
              <a:gd name="connsiteY12" fmla="*/ 470230 h 1250815"/>
              <a:gd name="connsiteX13" fmla="*/ 381773 w 1496895"/>
              <a:gd name="connsiteY13" fmla="*/ 425625 h 1250815"/>
              <a:gd name="connsiteX14" fmla="*/ 337169 w 1496895"/>
              <a:gd name="connsiteY14" fmla="*/ 358717 h 1250815"/>
              <a:gd name="connsiteX15" fmla="*/ 326017 w 1496895"/>
              <a:gd name="connsiteY15" fmla="*/ 325264 h 1250815"/>
              <a:gd name="connsiteX16" fmla="*/ 292564 w 1496895"/>
              <a:gd name="connsiteY16" fmla="*/ 302961 h 1250815"/>
              <a:gd name="connsiteX17" fmla="*/ 225656 w 1496895"/>
              <a:gd name="connsiteY17" fmla="*/ 224903 h 1250815"/>
              <a:gd name="connsiteX18" fmla="*/ 203354 w 1496895"/>
              <a:gd name="connsiteY18" fmla="*/ 202600 h 1250815"/>
              <a:gd name="connsiteX19" fmla="*/ 192203 w 1496895"/>
              <a:gd name="connsiteY19" fmla="*/ 169147 h 1250815"/>
              <a:gd name="connsiteX20" fmla="*/ 147598 w 1496895"/>
              <a:gd name="connsiteY20" fmla="*/ 102239 h 1250815"/>
              <a:gd name="connsiteX21" fmla="*/ 80690 w 1496895"/>
              <a:gd name="connsiteY21" fmla="*/ 24181 h 1250815"/>
              <a:gd name="connsiteX22" fmla="*/ 47237 w 1496895"/>
              <a:gd name="connsiteY22" fmla="*/ 13030 h 1250815"/>
              <a:gd name="connsiteX23" fmla="*/ 2632 w 1496895"/>
              <a:gd name="connsiteY23" fmla="*/ 1878 h 1250815"/>
              <a:gd name="connsiteX24" fmla="*/ 69539 w 1496895"/>
              <a:gd name="connsiteY24" fmla="*/ 24181 h 1250815"/>
              <a:gd name="connsiteX25" fmla="*/ 136447 w 1496895"/>
              <a:gd name="connsiteY25" fmla="*/ 57635 h 1250815"/>
              <a:gd name="connsiteX26" fmla="*/ 169900 w 1496895"/>
              <a:gd name="connsiteY26" fmla="*/ 79937 h 1250815"/>
              <a:gd name="connsiteX27" fmla="*/ 192203 w 1496895"/>
              <a:gd name="connsiteY27" fmla="*/ 102239 h 1250815"/>
              <a:gd name="connsiteX28" fmla="*/ 314866 w 1496895"/>
              <a:gd name="connsiteY28" fmla="*/ 135693 h 1250815"/>
              <a:gd name="connsiteX29" fmla="*/ 415227 w 1496895"/>
              <a:gd name="connsiteY29" fmla="*/ 169147 h 1250815"/>
              <a:gd name="connsiteX30" fmla="*/ 448681 w 1496895"/>
              <a:gd name="connsiteY30" fmla="*/ 180298 h 1250815"/>
              <a:gd name="connsiteX31" fmla="*/ 571344 w 1496895"/>
              <a:gd name="connsiteY31" fmla="*/ 191449 h 1250815"/>
              <a:gd name="connsiteX32" fmla="*/ 627100 w 1496895"/>
              <a:gd name="connsiteY32" fmla="*/ 202600 h 1250815"/>
              <a:gd name="connsiteX33" fmla="*/ 727461 w 1496895"/>
              <a:gd name="connsiteY33" fmla="*/ 213752 h 1250815"/>
              <a:gd name="connsiteX34" fmla="*/ 794369 w 1496895"/>
              <a:gd name="connsiteY34" fmla="*/ 224903 h 1250815"/>
              <a:gd name="connsiteX35" fmla="*/ 1206964 w 1496895"/>
              <a:gd name="connsiteY35" fmla="*/ 213752 h 1250815"/>
              <a:gd name="connsiteX36" fmla="*/ 1273871 w 1496895"/>
              <a:gd name="connsiteY36" fmla="*/ 191449 h 1250815"/>
              <a:gd name="connsiteX37" fmla="*/ 1407686 w 1496895"/>
              <a:gd name="connsiteY37" fmla="*/ 146844 h 1250815"/>
              <a:gd name="connsiteX38" fmla="*/ 1474593 w 1496895"/>
              <a:gd name="connsiteY38" fmla="*/ 124542 h 1250815"/>
              <a:gd name="connsiteX39" fmla="*/ 1496895 w 1496895"/>
              <a:gd name="connsiteY39" fmla="*/ 124542 h 125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96895" h="1250815">
                <a:moveTo>
                  <a:pt x="638251" y="1250815"/>
                </a:moveTo>
                <a:cubicBezTo>
                  <a:pt x="616927" y="1016252"/>
                  <a:pt x="638324" y="1217874"/>
                  <a:pt x="615949" y="1061244"/>
                </a:cubicBezTo>
                <a:cubicBezTo>
                  <a:pt x="611711" y="1031577"/>
                  <a:pt x="610321" y="1001489"/>
                  <a:pt x="604798" y="972035"/>
                </a:cubicBezTo>
                <a:cubicBezTo>
                  <a:pt x="599149" y="941908"/>
                  <a:pt x="589929" y="912562"/>
                  <a:pt x="582495" y="882825"/>
                </a:cubicBezTo>
                <a:lnTo>
                  <a:pt x="571344" y="838220"/>
                </a:lnTo>
                <a:cubicBezTo>
                  <a:pt x="567627" y="823352"/>
                  <a:pt x="565885" y="807845"/>
                  <a:pt x="560193" y="793615"/>
                </a:cubicBezTo>
                <a:cubicBezTo>
                  <a:pt x="552759" y="775030"/>
                  <a:pt x="544919" y="756602"/>
                  <a:pt x="537890" y="737859"/>
                </a:cubicBezTo>
                <a:cubicBezTo>
                  <a:pt x="533763" y="726853"/>
                  <a:pt x="533571" y="713970"/>
                  <a:pt x="526739" y="704405"/>
                </a:cubicBezTo>
                <a:cubicBezTo>
                  <a:pt x="514517" y="687295"/>
                  <a:pt x="497002" y="674668"/>
                  <a:pt x="482134" y="659800"/>
                </a:cubicBezTo>
                <a:cubicBezTo>
                  <a:pt x="478417" y="648649"/>
                  <a:pt x="477030" y="636426"/>
                  <a:pt x="470983" y="626347"/>
                </a:cubicBezTo>
                <a:cubicBezTo>
                  <a:pt x="465574" y="617332"/>
                  <a:pt x="453383" y="613448"/>
                  <a:pt x="448681" y="604044"/>
                </a:cubicBezTo>
                <a:cubicBezTo>
                  <a:pt x="440115" y="586912"/>
                  <a:pt x="431654" y="517752"/>
                  <a:pt x="426378" y="503683"/>
                </a:cubicBezTo>
                <a:cubicBezTo>
                  <a:pt x="421672" y="491135"/>
                  <a:pt x="410725" y="481866"/>
                  <a:pt x="404076" y="470230"/>
                </a:cubicBezTo>
                <a:cubicBezTo>
                  <a:pt x="395828" y="455797"/>
                  <a:pt x="390326" y="439879"/>
                  <a:pt x="381773" y="425625"/>
                </a:cubicBezTo>
                <a:cubicBezTo>
                  <a:pt x="367982" y="402640"/>
                  <a:pt x="345646" y="384145"/>
                  <a:pt x="337169" y="358717"/>
                </a:cubicBezTo>
                <a:cubicBezTo>
                  <a:pt x="333452" y="347566"/>
                  <a:pt x="333360" y="334443"/>
                  <a:pt x="326017" y="325264"/>
                </a:cubicBezTo>
                <a:cubicBezTo>
                  <a:pt x="317645" y="314799"/>
                  <a:pt x="303715" y="310395"/>
                  <a:pt x="292564" y="302961"/>
                </a:cubicBezTo>
                <a:cubicBezTo>
                  <a:pt x="258596" y="252011"/>
                  <a:pt x="279739" y="278987"/>
                  <a:pt x="225656" y="224903"/>
                </a:cubicBezTo>
                <a:lnTo>
                  <a:pt x="203354" y="202600"/>
                </a:lnTo>
                <a:cubicBezTo>
                  <a:pt x="199637" y="191449"/>
                  <a:pt x="197911" y="179422"/>
                  <a:pt x="192203" y="169147"/>
                </a:cubicBezTo>
                <a:cubicBezTo>
                  <a:pt x="179186" y="145716"/>
                  <a:pt x="162467" y="124542"/>
                  <a:pt x="147598" y="102239"/>
                </a:cubicBezTo>
                <a:cubicBezTo>
                  <a:pt x="133330" y="80837"/>
                  <a:pt x="103865" y="31906"/>
                  <a:pt x="80690" y="24181"/>
                </a:cubicBezTo>
                <a:cubicBezTo>
                  <a:pt x="69539" y="20464"/>
                  <a:pt x="58539" y="16259"/>
                  <a:pt x="47237" y="13030"/>
                </a:cubicBezTo>
                <a:cubicBezTo>
                  <a:pt x="32501" y="8820"/>
                  <a:pt x="-11076" y="-4976"/>
                  <a:pt x="2632" y="1878"/>
                </a:cubicBezTo>
                <a:cubicBezTo>
                  <a:pt x="23659" y="12391"/>
                  <a:pt x="49978" y="11141"/>
                  <a:pt x="69539" y="24181"/>
                </a:cubicBezTo>
                <a:cubicBezTo>
                  <a:pt x="165417" y="88098"/>
                  <a:pt x="44106" y="11464"/>
                  <a:pt x="136447" y="57635"/>
                </a:cubicBezTo>
                <a:cubicBezTo>
                  <a:pt x="148434" y="63629"/>
                  <a:pt x="159435" y="71565"/>
                  <a:pt x="169900" y="79937"/>
                </a:cubicBezTo>
                <a:cubicBezTo>
                  <a:pt x="178110" y="86505"/>
                  <a:pt x="182799" y="97537"/>
                  <a:pt x="192203" y="102239"/>
                </a:cubicBezTo>
                <a:cubicBezTo>
                  <a:pt x="246124" y="129199"/>
                  <a:pt x="261024" y="121009"/>
                  <a:pt x="314866" y="135693"/>
                </a:cubicBezTo>
                <a:cubicBezTo>
                  <a:pt x="314906" y="135704"/>
                  <a:pt x="398481" y="163565"/>
                  <a:pt x="415227" y="169147"/>
                </a:cubicBezTo>
                <a:cubicBezTo>
                  <a:pt x="426378" y="172864"/>
                  <a:pt x="436975" y="179234"/>
                  <a:pt x="448681" y="180298"/>
                </a:cubicBezTo>
                <a:lnTo>
                  <a:pt x="571344" y="191449"/>
                </a:lnTo>
                <a:cubicBezTo>
                  <a:pt x="589929" y="195166"/>
                  <a:pt x="608337" y="199920"/>
                  <a:pt x="627100" y="202600"/>
                </a:cubicBezTo>
                <a:cubicBezTo>
                  <a:pt x="660421" y="207360"/>
                  <a:pt x="694097" y="209303"/>
                  <a:pt x="727461" y="213752"/>
                </a:cubicBezTo>
                <a:cubicBezTo>
                  <a:pt x="749873" y="216740"/>
                  <a:pt x="772066" y="221186"/>
                  <a:pt x="794369" y="224903"/>
                </a:cubicBezTo>
                <a:cubicBezTo>
                  <a:pt x="931901" y="221186"/>
                  <a:pt x="1069716" y="223328"/>
                  <a:pt x="1206964" y="213752"/>
                </a:cubicBezTo>
                <a:cubicBezTo>
                  <a:pt x="1230416" y="212116"/>
                  <a:pt x="1251569" y="198883"/>
                  <a:pt x="1273871" y="191449"/>
                </a:cubicBezTo>
                <a:lnTo>
                  <a:pt x="1407686" y="146844"/>
                </a:lnTo>
                <a:cubicBezTo>
                  <a:pt x="1407688" y="146843"/>
                  <a:pt x="1474592" y="124542"/>
                  <a:pt x="1474593" y="124542"/>
                </a:cubicBezTo>
                <a:lnTo>
                  <a:pt x="1496895" y="124542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5" t="4293" r="29086" b="31490"/>
          <a:stretch/>
        </p:blipFill>
        <p:spPr>
          <a:xfrm>
            <a:off x="6270528" y="2948994"/>
            <a:ext cx="1602480" cy="146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51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443591" y="4558294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394379" y="4041512"/>
            <a:ext cx="133901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 New" charset="0"/>
              </a:rPr>
              <a:t>total</a:t>
            </a:r>
            <a:endParaRPr lang="en-US" sz="3000" b="0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507341" y="4644019"/>
            <a:ext cx="24763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/>
              <a:t>(</a:t>
            </a:r>
            <a:r>
              <a:rPr lang="en-US" sz="2400" b="0" dirty="0" err="1"/>
              <a:t>contiene</a:t>
            </a:r>
            <a:r>
              <a:rPr lang="en-US" sz="2400" b="0" dirty="0"/>
              <a:t> un </a:t>
            </a:r>
            <a:r>
              <a:rPr lang="en-US" sz="24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400" b="0" dirty="0"/>
              <a:t>)</a:t>
            </a: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2546779" y="4647194"/>
            <a:ext cx="13985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0" dirty="0"/>
              <a:t>42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Las variables son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como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cajas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51712" y="1441216"/>
            <a:ext cx="3647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total = 42;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43551" y="2775827"/>
            <a:ext cx="8294603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46779" y="3270872"/>
            <a:ext cx="1172885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err="1"/>
              <a:t>nombre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2760230" y="5701638"/>
            <a:ext cx="806952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valor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35878" y="3545710"/>
            <a:ext cx="681597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err="1"/>
              <a:t>tipo</a:t>
            </a:r>
            <a:endParaRPr lang="en-US" sz="2400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063887" y="3712311"/>
            <a:ext cx="15584" cy="38855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735878" y="4056017"/>
            <a:ext cx="249262" cy="4310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188518" y="5203504"/>
            <a:ext cx="55173" cy="47323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11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Estructuras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control</a:t>
            </a:r>
          </a:p>
        </p:txBody>
      </p:sp>
      <p:sp>
        <p:nvSpPr>
          <p:cNvPr id="5" name="Rectangle 4"/>
          <p:cNvSpPr/>
          <p:nvPr/>
        </p:nvSpPr>
        <p:spPr>
          <a:xfrm>
            <a:off x="1867587" y="2535871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int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>
                <a:latin typeface="Courier"/>
                <a:cs typeface="Courier"/>
              </a:rPr>
              <a:t> = 0; </a:t>
            </a:r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>
                <a:latin typeface="Courier"/>
                <a:cs typeface="Courier"/>
              </a:rPr>
              <a:t> &lt; </a:t>
            </a:r>
            <a:r>
              <a:rPr lang="en-US" i="1" dirty="0">
                <a:latin typeface="Courier"/>
                <a:cs typeface="Courier"/>
              </a:rPr>
              <a:t>N</a:t>
            </a:r>
            <a:r>
              <a:rPr lang="en-US" dirty="0">
                <a:latin typeface="Courier"/>
                <a:cs typeface="Courier"/>
              </a:rPr>
              <a:t>; </a:t>
            </a:r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>
                <a:latin typeface="Courier"/>
                <a:cs typeface="Courier"/>
              </a:rPr>
              <a:t>++)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//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repetir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N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veces</a:t>
            </a:r>
            <a:endParaRPr lang="en-US" dirty="0">
              <a:solidFill>
                <a:srgbClr val="9BBB59"/>
              </a:solidFill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1867587" y="3829079"/>
            <a:ext cx="63177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while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i="1" dirty="0" err="1">
                <a:latin typeface="Courier"/>
                <a:cs typeface="Courier"/>
              </a:rPr>
              <a:t>condición</a:t>
            </a:r>
            <a:r>
              <a:rPr lang="en-US" dirty="0">
                <a:latin typeface="Courier"/>
                <a:cs typeface="Courier"/>
              </a:rPr>
              <a:t>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//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todo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el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código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aquí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se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repite</a:t>
            </a:r>
            <a:endParaRPr lang="en-US" dirty="0">
              <a:solidFill>
                <a:srgbClr val="9BBB59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	//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mientras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la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condición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sea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verdadera</a:t>
            </a:r>
            <a:endParaRPr lang="en-US" dirty="0">
              <a:solidFill>
                <a:srgbClr val="9BBB59"/>
              </a:solidFill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67586" y="5195586"/>
            <a:ext cx="74533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i="1" dirty="0" err="1">
                <a:latin typeface="Courier"/>
                <a:cs typeface="Courier"/>
              </a:rPr>
              <a:t>condición</a:t>
            </a:r>
            <a:r>
              <a:rPr lang="en-US" dirty="0">
                <a:latin typeface="Courier"/>
                <a:cs typeface="Courier"/>
              </a:rPr>
              <a:t>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//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ejecutar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código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aquí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si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condición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es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verdadera</a:t>
            </a:r>
            <a:endParaRPr lang="en-US" dirty="0">
              <a:solidFill>
                <a:srgbClr val="9BBB59"/>
              </a:solidFill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 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{</a:t>
            </a:r>
          </a:p>
          <a:p>
            <a:pPr lvl="1"/>
            <a:r>
              <a:rPr lang="en-US" dirty="0">
                <a:solidFill>
                  <a:schemeClr val="accent3"/>
                </a:solidFill>
                <a:latin typeface="Courier"/>
                <a:cs typeface="Courier"/>
              </a:rPr>
              <a:t>// </a:t>
            </a:r>
            <a:r>
              <a:rPr lang="en-US" dirty="0" err="1">
                <a:solidFill>
                  <a:schemeClr val="accent3"/>
                </a:solidFill>
                <a:latin typeface="Courier"/>
                <a:cs typeface="Courier"/>
              </a:rPr>
              <a:t>ejecutar</a:t>
            </a:r>
            <a:r>
              <a:rPr lang="en-US" dirty="0">
                <a:solidFill>
                  <a:schemeClr val="accent3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"/>
                <a:cs typeface="Courier"/>
              </a:rPr>
              <a:t>código</a:t>
            </a:r>
            <a:r>
              <a:rPr lang="en-US" dirty="0">
                <a:solidFill>
                  <a:schemeClr val="accent3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"/>
                <a:cs typeface="Courier"/>
              </a:rPr>
              <a:t>aquí</a:t>
            </a:r>
            <a:r>
              <a:rPr lang="en-US" dirty="0">
                <a:solidFill>
                  <a:schemeClr val="accent3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"/>
                <a:cs typeface="Courier"/>
              </a:rPr>
              <a:t>si</a:t>
            </a:r>
            <a:r>
              <a:rPr lang="en-US" dirty="0">
                <a:solidFill>
                  <a:schemeClr val="accent3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"/>
                <a:cs typeface="Courier"/>
              </a:rPr>
              <a:t>condición</a:t>
            </a:r>
            <a:r>
              <a:rPr lang="en-US" dirty="0">
                <a:solidFill>
                  <a:schemeClr val="accent3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"/>
                <a:cs typeface="Courier"/>
              </a:rPr>
              <a:t>es</a:t>
            </a:r>
            <a:r>
              <a:rPr lang="en-US" dirty="0">
                <a:solidFill>
                  <a:schemeClr val="accent3"/>
                </a:solidFill>
                <a:latin typeface="Courier"/>
                <a:cs typeface="Courier"/>
              </a:rPr>
              <a:t> falsa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1867587" y="124266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solaDon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girarIzquierda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5261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Tipos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0099" y="1006094"/>
            <a:ext cx="8263801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</a:t>
            </a:r>
            <a:r>
              <a:rPr lang="en-US" sz="3000" dirty="0" err="1">
                <a:solidFill>
                  <a:srgbClr val="00B050"/>
                </a:solidFill>
                <a:latin typeface="Courier"/>
                <a:cs typeface="Courier"/>
              </a:rPr>
              <a:t>valores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solidFill>
                  <a:srgbClr val="00B050"/>
                </a:solidFill>
                <a:latin typeface="Courier"/>
                <a:cs typeface="Courier"/>
              </a:rPr>
              <a:t>enteros</a:t>
            </a:r>
            <a:endParaRPr lang="en-US" sz="30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num</a:t>
            </a:r>
            <a:r>
              <a:rPr lang="en-US" sz="3000" dirty="0">
                <a:latin typeface="Courier"/>
                <a:cs typeface="Courier"/>
              </a:rPr>
              <a:t> = 5;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</a:t>
            </a:r>
            <a:r>
              <a:rPr lang="en-US" sz="3000" dirty="0" err="1">
                <a:solidFill>
                  <a:srgbClr val="00B050"/>
                </a:solidFill>
                <a:latin typeface="Courier"/>
                <a:cs typeface="Courier"/>
              </a:rPr>
              <a:t>valores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solidFill>
                  <a:srgbClr val="00B050"/>
                </a:solidFill>
                <a:latin typeface="Courier"/>
                <a:cs typeface="Courier"/>
              </a:rPr>
              <a:t>decimales</a:t>
            </a:r>
            <a:endParaRPr lang="en-US" sz="3000" dirty="0">
              <a:latin typeface="Courier"/>
              <a:cs typeface="Courier"/>
            </a:endParaRP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fraccion</a:t>
            </a:r>
            <a:r>
              <a:rPr lang="en-US" sz="3000" dirty="0">
                <a:latin typeface="Courier"/>
                <a:cs typeface="Courier"/>
              </a:rPr>
              <a:t> = 0.2;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</a:t>
            </a:r>
            <a:r>
              <a:rPr lang="en-US" sz="3000" dirty="0" err="1">
                <a:solidFill>
                  <a:srgbClr val="00B050"/>
                </a:solidFill>
                <a:latin typeface="Courier"/>
                <a:cs typeface="Courier"/>
              </a:rPr>
              <a:t>letras</a:t>
            </a:r>
            <a:endParaRPr lang="en-US" sz="30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b="1" dirty="0">
                <a:solidFill>
                  <a:srgbClr val="7030A0"/>
                </a:solidFill>
                <a:latin typeface="Courier"/>
                <a:cs typeface="Courier"/>
              </a:rPr>
              <a:t>char</a:t>
            </a:r>
            <a:r>
              <a:rPr lang="en-US" sz="3000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letra</a:t>
            </a:r>
            <a:r>
              <a:rPr lang="en-US" sz="3000" dirty="0">
                <a:latin typeface="Courier"/>
                <a:cs typeface="Courier"/>
              </a:rPr>
              <a:t> = ‘c’;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</a:t>
            </a:r>
            <a:r>
              <a:rPr lang="en-US" sz="3000" dirty="0" err="1">
                <a:solidFill>
                  <a:srgbClr val="00B050"/>
                </a:solidFill>
                <a:latin typeface="Courier"/>
                <a:cs typeface="Courier"/>
              </a:rPr>
              <a:t>verdadero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(true) o </a:t>
            </a:r>
            <a:r>
              <a:rPr lang="en-US" sz="3000" dirty="0" err="1">
                <a:solidFill>
                  <a:srgbClr val="00B050"/>
                </a:solidFill>
                <a:latin typeface="Courier"/>
                <a:cs typeface="Courier"/>
              </a:rPr>
              <a:t>falso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(false)</a:t>
            </a:r>
          </a:p>
          <a:p>
            <a:r>
              <a:rPr lang="en-US" sz="3000" b="1" dirty="0" err="1">
                <a:solidFill>
                  <a:srgbClr val="7030A0"/>
                </a:solidFill>
                <a:latin typeface="Courier"/>
                <a:cs typeface="Courier"/>
              </a:rPr>
              <a:t>boolean</a:t>
            </a:r>
            <a:r>
              <a:rPr lang="en-US" sz="3000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esAmor</a:t>
            </a:r>
            <a:r>
              <a:rPr lang="en-US" sz="3000" dirty="0">
                <a:latin typeface="Courier"/>
                <a:cs typeface="Courier"/>
              </a:rPr>
              <a:t> = </a:t>
            </a:r>
            <a:r>
              <a:rPr lang="en-US" sz="3000" b="1" dirty="0">
                <a:solidFill>
                  <a:srgbClr val="7030A0"/>
                </a:solidFill>
                <a:latin typeface="Courier"/>
                <a:cs typeface="Courier"/>
              </a:rPr>
              <a:t>true</a:t>
            </a:r>
            <a:r>
              <a:rPr lang="en-US" sz="3000" dirty="0">
                <a:latin typeface="Courier"/>
                <a:cs typeface="Courier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7335342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49" y="876330"/>
            <a:ext cx="8006500" cy="5478734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Double: ¿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Cuál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mi peso?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87806" y="6378499"/>
            <a:ext cx="47170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* La </a:t>
            </a:r>
            <a:r>
              <a:rPr lang="en-US" dirty="0" err="1"/>
              <a:t>respuesta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un valor con </a:t>
            </a:r>
            <a:r>
              <a:rPr lang="en-US" dirty="0" err="1"/>
              <a:t>decimales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113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Int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Cuántos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hijos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hay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una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familia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627" y="847492"/>
            <a:ext cx="7914578" cy="52763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53991" y="6400801"/>
            <a:ext cx="26177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* </a:t>
            </a:r>
            <a:r>
              <a:rPr lang="en-US" dirty="0" err="1"/>
              <a:t>Sería</a:t>
            </a:r>
            <a:r>
              <a:rPr lang="en-US" dirty="0"/>
              <a:t> </a:t>
            </a:r>
            <a:r>
              <a:rPr lang="en-US" dirty="0" err="1"/>
              <a:t>raro</a:t>
            </a:r>
            <a:r>
              <a:rPr lang="en-US" dirty="0"/>
              <a:t> responder 1.7</a:t>
            </a:r>
          </a:p>
        </p:txBody>
      </p:sp>
    </p:spTree>
    <p:extLst>
      <p:ext uri="{BB962C8B-B14F-4D97-AF65-F5344CB8AC3E}">
        <p14:creationId xmlns:p14="http://schemas.microsoft.com/office/powerpoint/2010/main" val="1717066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82711" y="216973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+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307383" y="2119442"/>
            <a:ext cx="258908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Suma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82711" y="282623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–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307383" y="2775936"/>
            <a:ext cx="294353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 err="1"/>
              <a:t>Resta</a:t>
            </a:r>
            <a:endParaRPr lang="en-US" sz="4000" b="0" dirty="0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392539" y="216973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*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386794" y="2119442"/>
            <a:ext cx="332881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 err="1"/>
              <a:t>Multiplicación</a:t>
            </a:r>
            <a:endParaRPr lang="en-US" sz="4000" b="0" dirty="0"/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413087" y="282623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/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378855" y="2775936"/>
            <a:ext cx="258908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División</a:t>
            </a: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4392539" y="349596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%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5386794" y="3445666"/>
            <a:ext cx="258908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 err="1"/>
              <a:t>Módulo</a:t>
            </a:r>
            <a:r>
              <a:rPr lang="en-US" sz="4000" b="0" dirty="0"/>
              <a:t>/</a:t>
            </a:r>
            <a:r>
              <a:rPr lang="en-US" sz="4000" b="0" dirty="0" err="1"/>
              <a:t>Residuo</a:t>
            </a:r>
            <a:endParaRPr lang="en-US" sz="4000" b="0" dirty="0"/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Operadores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binarios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12709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Operadores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binarios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59831" y="2251716"/>
            <a:ext cx="68788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ancho = 2.5; 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metros</a:t>
            </a: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alto = 3.0;</a:t>
            </a: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area = ancho * alto;</a:t>
            </a: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6706339" y="4841816"/>
            <a:ext cx="1600200" cy="12432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6952440" y="4305714"/>
            <a:ext cx="110799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 err="1">
                <a:latin typeface="Courier New" charset="0"/>
              </a:rPr>
              <a:t>área</a:t>
            </a:r>
            <a:endParaRPr lang="en-US" sz="3000" b="0" dirty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43426" y="4804600"/>
            <a:ext cx="1600200" cy="12432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2678942" y="4287818"/>
            <a:ext cx="1338828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 New" charset="0"/>
              </a:rPr>
              <a:t>ancho</a:t>
            </a:r>
            <a:endParaRPr lang="en-US" sz="3000" b="0" dirty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4624882" y="4813553"/>
            <a:ext cx="1600200" cy="12432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813216" y="4251962"/>
            <a:ext cx="110799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 New" charset="0"/>
              </a:rPr>
              <a:t>alto</a:t>
            </a:r>
            <a:endParaRPr lang="en-US" sz="3000" b="0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789528" y="6047874"/>
            <a:ext cx="11079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endParaRPr lang="en-US" sz="2000" b="0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813216" y="6056827"/>
            <a:ext cx="11079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endParaRPr lang="en-US" sz="2000" b="0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984539" y="6051309"/>
            <a:ext cx="11079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endParaRPr lang="en-US" sz="2000" b="0" dirty="0"/>
          </a:p>
        </p:txBody>
      </p:sp>
      <p:sp>
        <p:nvSpPr>
          <p:cNvPr id="14" name="TextBox 13"/>
          <p:cNvSpPr txBox="1"/>
          <p:nvPr/>
        </p:nvSpPr>
        <p:spPr>
          <a:xfrm>
            <a:off x="1184266" y="4287818"/>
            <a:ext cx="117288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1"/>
                </a:solidFill>
              </a:rPr>
              <a:t>nombre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84266" y="5195404"/>
            <a:ext cx="80695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valor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84266" y="6056827"/>
            <a:ext cx="681597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1"/>
                </a:solidFill>
              </a:rPr>
              <a:t>tipo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10249" y="5061791"/>
            <a:ext cx="11079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Courier"/>
                <a:cs typeface="Courier"/>
              </a:rPr>
              <a:t>2.5</a:t>
            </a:r>
            <a:endParaRPr lang="en-US" sz="4000" dirty="0"/>
          </a:p>
        </p:txBody>
      </p:sp>
      <p:sp>
        <p:nvSpPr>
          <p:cNvPr id="18" name="Rectangle 17"/>
          <p:cNvSpPr/>
          <p:nvPr/>
        </p:nvSpPr>
        <p:spPr>
          <a:xfrm>
            <a:off x="4870984" y="5061791"/>
            <a:ext cx="11079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Courier"/>
                <a:cs typeface="Courier"/>
              </a:rPr>
              <a:t>3.0</a:t>
            </a:r>
            <a:endParaRPr lang="en-US" sz="4000" dirty="0"/>
          </a:p>
        </p:txBody>
      </p:sp>
      <p:sp>
        <p:nvSpPr>
          <p:cNvPr id="19" name="Rectangle 18"/>
          <p:cNvSpPr/>
          <p:nvPr/>
        </p:nvSpPr>
        <p:spPr>
          <a:xfrm>
            <a:off x="6952440" y="5061791"/>
            <a:ext cx="11079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Courier"/>
                <a:cs typeface="Courier"/>
              </a:rPr>
              <a:t>7.5</a:t>
            </a:r>
            <a:endParaRPr lang="en-US" sz="4000" dirty="0"/>
          </a:p>
        </p:txBody>
      </p:sp>
      <p:sp>
        <p:nvSpPr>
          <p:cNvPr id="20" name="Rectangle 8"/>
          <p:cNvSpPr>
            <a:spLocks noChangeArrowheads="1"/>
          </p:cNvSpPr>
          <p:nvPr/>
        </p:nvSpPr>
        <p:spPr bwMode="auto">
          <a:xfrm>
            <a:off x="1459831" y="2328020"/>
            <a:ext cx="4636757" cy="43122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1459831" y="2763763"/>
            <a:ext cx="4636757" cy="45744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8"/>
          <p:cNvSpPr>
            <a:spLocks noChangeArrowheads="1"/>
          </p:cNvSpPr>
          <p:nvPr/>
        </p:nvSpPr>
        <p:spPr bwMode="auto">
          <a:xfrm>
            <a:off x="1466537" y="3225726"/>
            <a:ext cx="7051821" cy="45744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02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/>
      <p:bldP spid="19" grpId="0"/>
      <p:bldP spid="20" grpId="0" animBg="1"/>
      <p:bldP spid="21" grpId="0" animBg="1"/>
      <p:bldP spid="2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¿</a:t>
            </a:r>
            <a:r>
              <a:rPr lang="en-US" sz="2400" dirty="0" err="1">
                <a:latin typeface="Chalkboard"/>
                <a:cs typeface="Chalkboard"/>
              </a:rPr>
              <a:t>Cómo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escribir</a:t>
            </a:r>
            <a:r>
              <a:rPr lang="en-US" sz="2400" dirty="0">
                <a:latin typeface="Chalkboard"/>
                <a:cs typeface="Chalkboard"/>
              </a:rPr>
              <a:t> un </a:t>
            </a:r>
            <a:r>
              <a:rPr lang="en-US" sz="2400" dirty="0" err="1">
                <a:latin typeface="Chalkboard"/>
                <a:cs typeface="Chalkboard"/>
              </a:rPr>
              <a:t>programa</a:t>
            </a:r>
            <a:r>
              <a:rPr lang="en-US" sz="2400" dirty="0">
                <a:latin typeface="Chalkboard"/>
                <a:cs typeface="Chalkboard"/>
              </a:rPr>
              <a:t> de </a:t>
            </a:r>
            <a:r>
              <a:rPr lang="en-US" sz="2400" dirty="0" err="1">
                <a:latin typeface="Chalkboard"/>
                <a:cs typeface="Chalkboard"/>
              </a:rPr>
              <a:t>consola</a:t>
            </a:r>
            <a:r>
              <a:rPr lang="en-US" sz="2400" dirty="0">
                <a:latin typeface="Chalkboard"/>
                <a:cs typeface="Chalkboard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¿</a:t>
            </a:r>
            <a:r>
              <a:rPr lang="en-US" sz="2400" dirty="0" err="1">
                <a:latin typeface="Chalkboard"/>
                <a:cs typeface="Chalkboard"/>
              </a:rPr>
              <a:t>Qué</a:t>
            </a:r>
            <a:r>
              <a:rPr lang="en-US" sz="2400" dirty="0">
                <a:latin typeface="Chalkboard"/>
                <a:cs typeface="Chalkboard"/>
              </a:rPr>
              <a:t> son variables y </a:t>
            </a:r>
            <a:r>
              <a:rPr lang="en-US" sz="2400" dirty="0" err="1">
                <a:latin typeface="Chalkboard"/>
                <a:cs typeface="Chalkboard"/>
              </a:rPr>
              <a:t>cómo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usarlas</a:t>
            </a:r>
            <a:r>
              <a:rPr lang="en-US" sz="2400" dirty="0">
                <a:latin typeface="Chalkboard"/>
                <a:cs typeface="Chalkboard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¿</a:t>
            </a:r>
            <a:r>
              <a:rPr lang="en-US" sz="2400" dirty="0" err="1">
                <a:latin typeface="Chalkboard"/>
                <a:cs typeface="Chalkboard"/>
              </a:rPr>
              <a:t>Cómo</a:t>
            </a:r>
            <a:r>
              <a:rPr lang="en-US" sz="2400" dirty="0">
                <a:latin typeface="Chalkboard"/>
                <a:cs typeface="Chalkboard"/>
              </a:rPr>
              <a:t> leer entradas del </a:t>
            </a:r>
            <a:r>
              <a:rPr lang="en-US" sz="2400" dirty="0" err="1">
                <a:latin typeface="Chalkboard"/>
                <a:cs typeface="Chalkboard"/>
              </a:rPr>
              <a:t>usuario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en</a:t>
            </a:r>
            <a:r>
              <a:rPr lang="en-US" sz="2400" dirty="0">
                <a:latin typeface="Chalkboard"/>
                <a:cs typeface="Chalkboard"/>
              </a:rPr>
              <a:t> un </a:t>
            </a:r>
            <a:r>
              <a:rPr lang="en-US" sz="2400" dirty="0" err="1">
                <a:latin typeface="Chalkboard"/>
                <a:cs typeface="Chalkboard"/>
              </a:rPr>
              <a:t>progama</a:t>
            </a:r>
            <a:r>
              <a:rPr lang="en-US" sz="2400" dirty="0">
                <a:latin typeface="Chalkboard"/>
                <a:cs typeface="Chalkboard"/>
              </a:rPr>
              <a:t> de </a:t>
            </a:r>
            <a:r>
              <a:rPr lang="en-US" sz="2400" dirty="0" err="1">
                <a:latin typeface="Chalkboard"/>
                <a:cs typeface="Chalkboard"/>
              </a:rPr>
              <a:t>consola</a:t>
            </a:r>
            <a:r>
              <a:rPr lang="en-US" sz="2400" dirty="0">
                <a:latin typeface="Chalkboard"/>
                <a:cs typeface="Chalkboard"/>
              </a:rPr>
              <a:t>?</a:t>
            </a:r>
          </a:p>
          <a:p>
            <a:pPr marL="457200" indent="-457200">
              <a:buAutoNum type="arabicPeriod"/>
            </a:pPr>
            <a:endParaRPr lang="en-US" sz="2400" dirty="0">
              <a:latin typeface="Chalkboard"/>
              <a:cs typeface="Chalkboard"/>
            </a:endParaRPr>
          </a:p>
          <a:p>
            <a:pPr marL="457200" indent="-457200">
              <a:buAutoNum type="arabicPeriod"/>
            </a:pP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Objetivos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hoy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5211" y="1021613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  <p:sp>
        <p:nvSpPr>
          <p:cNvPr id="9" name="Oval 8"/>
          <p:cNvSpPr/>
          <p:nvPr/>
        </p:nvSpPr>
        <p:spPr>
          <a:xfrm>
            <a:off x="906380" y="1897220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45211" y="1375556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4584408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Entrada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usuario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702" y="2300192"/>
            <a:ext cx="895629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a = </a:t>
            </a:r>
            <a:r>
              <a:rPr lang="en-US" sz="3000" dirty="0" err="1">
                <a:latin typeface="Courier"/>
                <a:cs typeface="Courier"/>
              </a:rPr>
              <a:t>leerInt</a:t>
            </a:r>
            <a:r>
              <a:rPr lang="en-US" sz="3000" dirty="0">
                <a:latin typeface="Courier"/>
                <a:cs typeface="Courier"/>
              </a:rPr>
              <a:t>(</a:t>
            </a:r>
            <a:r>
              <a:rPr lang="en-US" sz="3000" dirty="0">
                <a:solidFill>
                  <a:srgbClr val="0000FF"/>
                </a:solidFill>
                <a:latin typeface="Courier"/>
                <a:cs typeface="Courier"/>
              </a:rPr>
              <a:t>“Dame un </a:t>
            </a:r>
            <a:r>
              <a:rPr lang="en-US" sz="3000" dirty="0" err="1">
                <a:solidFill>
                  <a:srgbClr val="0000FF"/>
                </a:solidFill>
                <a:latin typeface="Courier"/>
                <a:cs typeface="Courier"/>
              </a:rPr>
              <a:t>entero</a:t>
            </a:r>
            <a:r>
              <a:rPr lang="en-US" sz="3000" dirty="0">
                <a:solidFill>
                  <a:srgbClr val="0000FF"/>
                </a:solidFill>
                <a:latin typeface="Courier"/>
                <a:cs typeface="Courier"/>
              </a:rPr>
              <a:t>!”</a:t>
            </a:r>
            <a:r>
              <a:rPr lang="en-US" sz="3000" dirty="0">
                <a:latin typeface="Courier"/>
                <a:cs typeface="Courier"/>
              </a:rPr>
              <a:t>);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b = </a:t>
            </a:r>
            <a:r>
              <a:rPr lang="en-US" sz="3000" dirty="0" err="1">
                <a:latin typeface="Courier"/>
                <a:cs typeface="Courier"/>
              </a:rPr>
              <a:t>leerDouble</a:t>
            </a:r>
            <a:r>
              <a:rPr lang="en-US" sz="3000" dirty="0">
                <a:latin typeface="Courier"/>
                <a:cs typeface="Courier"/>
              </a:rPr>
              <a:t>(</a:t>
            </a:r>
            <a:r>
              <a:rPr lang="en-US" sz="3000" dirty="0">
                <a:solidFill>
                  <a:srgbClr val="0000FF"/>
                </a:solidFill>
                <a:latin typeface="Courier"/>
                <a:cs typeface="Courier"/>
              </a:rPr>
              <a:t>“y un decimal”</a:t>
            </a:r>
            <a:r>
              <a:rPr lang="en-US" sz="3000" dirty="0">
                <a:latin typeface="Courier"/>
                <a:cs typeface="Courier"/>
              </a:rPr>
              <a:t>);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endParaRPr lang="en-US" sz="3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908171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"/>
          <p:cNvSpPr>
            <a:spLocks noChangeArrowheads="1"/>
          </p:cNvSpPr>
          <p:nvPr/>
        </p:nvSpPr>
        <p:spPr bwMode="auto">
          <a:xfrm>
            <a:off x="401444" y="1109544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22531" name="Group 3"/>
          <p:cNvGrpSpPr>
            <a:grpSpLocks/>
          </p:cNvGrpSpPr>
          <p:nvPr/>
        </p:nvGrpSpPr>
        <p:grpSpPr bwMode="auto">
          <a:xfrm>
            <a:off x="1870075" y="4956175"/>
            <a:ext cx="5402263" cy="1635125"/>
            <a:chOff x="1178" y="3122"/>
            <a:chExt cx="3403" cy="1030"/>
          </a:xfrm>
        </p:grpSpPr>
        <p:pic>
          <p:nvPicPr>
            <p:cNvPr id="22569" name="Picture 4" descr="Consol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70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Sumar2Entere</a:t>
              </a:r>
            </a:p>
            <a:p>
              <a:pPr algn="ctr"/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os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22533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0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Sumar</a:t>
            </a:r>
            <a:r>
              <a:rPr lang="en-US" sz="2000" dirty="0">
                <a:latin typeface="Courier New" pitchFamily="1" charset="0"/>
              </a:rPr>
              <a:t>2Enteros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Courier New" pitchFamily="1" charset="0"/>
              </a:rPr>
              <a:t>Es</a:t>
            </a:r>
            <a:r>
              <a:rPr lang="en-US" sz="2000" dirty="0" err="1">
                <a:latin typeface="Courier New" pitchFamily="1" charset="0"/>
              </a:rPr>
              <a:t>Console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imprimir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”Este 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programa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suma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 dos 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numeros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leerInt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”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Digite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leerInt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”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Digite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”El total 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es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sp>
        <p:nvSpPr>
          <p:cNvPr id="491528" name="Rectangle 8"/>
          <p:cNvSpPr>
            <a:spLocks noChangeArrowheads="1"/>
          </p:cNvSpPr>
          <p:nvPr/>
        </p:nvSpPr>
        <p:spPr bwMode="auto">
          <a:xfrm>
            <a:off x="1447800" y="1982183"/>
            <a:ext cx="6564313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535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22563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4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22565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6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22567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8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491536" name="Rectangle 16"/>
          <p:cNvSpPr>
            <a:spLocks noChangeArrowheads="1"/>
          </p:cNvSpPr>
          <p:nvPr/>
        </p:nvSpPr>
        <p:spPr bwMode="auto">
          <a:xfrm>
            <a:off x="1447800" y="2312988"/>
            <a:ext cx="4875213" cy="33972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7" name="Rectangle 17"/>
          <p:cNvSpPr>
            <a:spLocks noChangeArrowheads="1"/>
          </p:cNvSpPr>
          <p:nvPr/>
        </p:nvSpPr>
        <p:spPr bwMode="auto">
          <a:xfrm>
            <a:off x="1447800" y="2655888"/>
            <a:ext cx="4876800" cy="36195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8" name="Rectangle 18"/>
          <p:cNvSpPr>
            <a:spLocks noChangeArrowheads="1"/>
          </p:cNvSpPr>
          <p:nvPr/>
        </p:nvSpPr>
        <p:spPr bwMode="auto">
          <a:xfrm>
            <a:off x="2882900" y="2332038"/>
            <a:ext cx="3249613" cy="32226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9" name="Rectangle 19"/>
          <p:cNvSpPr>
            <a:spLocks noChangeArrowheads="1"/>
          </p:cNvSpPr>
          <p:nvPr/>
        </p:nvSpPr>
        <p:spPr bwMode="auto">
          <a:xfrm>
            <a:off x="2884488" y="2660650"/>
            <a:ext cx="3249612" cy="3571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0" name="Rectangle 20"/>
          <p:cNvSpPr>
            <a:spLocks noChangeArrowheads="1"/>
          </p:cNvSpPr>
          <p:nvPr/>
        </p:nvSpPr>
        <p:spPr bwMode="auto">
          <a:xfrm>
            <a:off x="1447800" y="2998788"/>
            <a:ext cx="3276600" cy="3429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1" name="Rectangle 21"/>
          <p:cNvSpPr>
            <a:spLocks noChangeArrowheads="1"/>
          </p:cNvSpPr>
          <p:nvPr/>
        </p:nvSpPr>
        <p:spPr bwMode="auto">
          <a:xfrm>
            <a:off x="1447800" y="3330575"/>
            <a:ext cx="6108700" cy="358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2" name="Text Box 22"/>
          <p:cNvSpPr txBox="1">
            <a:spLocks noChangeArrowheads="1"/>
          </p:cNvSpPr>
          <p:nvPr/>
        </p:nvSpPr>
        <p:spPr bwMode="auto">
          <a:xfrm>
            <a:off x="1885950" y="51498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Este </a:t>
            </a:r>
            <a:r>
              <a:rPr lang="en-US" sz="1600" dirty="0" err="1">
                <a:latin typeface="Courier New" pitchFamily="1" charset="0"/>
              </a:rPr>
              <a:t>programa</a:t>
            </a:r>
            <a:r>
              <a:rPr lang="en-US" sz="1600" dirty="0">
                <a:latin typeface="Courier New" pitchFamily="1" charset="0"/>
              </a:rPr>
              <a:t> </a:t>
            </a:r>
            <a:r>
              <a:rPr lang="en-US" sz="1600" dirty="0" err="1">
                <a:latin typeface="Courier New" pitchFamily="1" charset="0"/>
              </a:rPr>
              <a:t>suma</a:t>
            </a:r>
            <a:r>
              <a:rPr lang="en-US" sz="1600" dirty="0">
                <a:latin typeface="Courier New" pitchFamily="1" charset="0"/>
              </a:rPr>
              <a:t> dos </a:t>
            </a:r>
            <a:r>
              <a:rPr lang="en-US" sz="1600" dirty="0" err="1">
                <a:latin typeface="Courier New" pitchFamily="1" charset="0"/>
              </a:rPr>
              <a:t>numeros</a:t>
            </a:r>
            <a:r>
              <a:rPr lang="en-US" sz="1600" dirty="0">
                <a:latin typeface="Courier New" pitchFamily="1" charset="0"/>
              </a:rPr>
              <a:t>.</a:t>
            </a:r>
          </a:p>
        </p:txBody>
      </p:sp>
      <p:sp>
        <p:nvSpPr>
          <p:cNvPr id="491543" name="Text Box 23"/>
          <p:cNvSpPr txBox="1">
            <a:spLocks noChangeArrowheads="1"/>
          </p:cNvSpPr>
          <p:nvPr/>
        </p:nvSpPr>
        <p:spPr bwMode="auto">
          <a:xfrm>
            <a:off x="1885950" y="56070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err="1">
                <a:latin typeface="Courier New" pitchFamily="1" charset="0"/>
              </a:rPr>
              <a:t>Digite</a:t>
            </a:r>
            <a:r>
              <a:rPr lang="en-US" sz="1600" dirty="0">
                <a:latin typeface="Courier New" pitchFamily="1" charset="0"/>
              </a:rPr>
              <a:t> n2:</a:t>
            </a:r>
          </a:p>
        </p:txBody>
      </p:sp>
      <p:sp>
        <p:nvSpPr>
          <p:cNvPr id="491544" name="Text Box 24"/>
          <p:cNvSpPr txBox="1">
            <a:spLocks noChangeArrowheads="1"/>
          </p:cNvSpPr>
          <p:nvPr/>
        </p:nvSpPr>
        <p:spPr bwMode="auto">
          <a:xfrm>
            <a:off x="1885950" y="58356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The total is 42.</a:t>
            </a:r>
          </a:p>
        </p:txBody>
      </p:sp>
      <p:sp>
        <p:nvSpPr>
          <p:cNvPr id="491545" name="Text Box 25"/>
          <p:cNvSpPr txBox="1">
            <a:spLocks noChangeArrowheads="1"/>
          </p:cNvSpPr>
          <p:nvPr/>
        </p:nvSpPr>
        <p:spPr bwMode="auto">
          <a:xfrm>
            <a:off x="49530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17</a:t>
            </a:r>
          </a:p>
        </p:txBody>
      </p:sp>
      <p:sp>
        <p:nvSpPr>
          <p:cNvPr id="491546" name="Text Box 26"/>
          <p:cNvSpPr txBox="1">
            <a:spLocks noChangeArrowheads="1"/>
          </p:cNvSpPr>
          <p:nvPr/>
        </p:nvSpPr>
        <p:spPr bwMode="auto">
          <a:xfrm>
            <a:off x="61341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25</a:t>
            </a:r>
          </a:p>
        </p:txBody>
      </p:sp>
      <p:sp>
        <p:nvSpPr>
          <p:cNvPr id="491547" name="Text Box 27"/>
          <p:cNvSpPr txBox="1">
            <a:spLocks noChangeArrowheads="1"/>
          </p:cNvSpPr>
          <p:nvPr/>
        </p:nvSpPr>
        <p:spPr bwMode="auto">
          <a:xfrm>
            <a:off x="73152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42</a:t>
            </a:r>
          </a:p>
        </p:txBody>
      </p:sp>
      <p:sp>
        <p:nvSpPr>
          <p:cNvPr id="491548" name="Text Box 28"/>
          <p:cNvSpPr txBox="1">
            <a:spLocks noChangeArrowheads="1"/>
          </p:cNvSpPr>
          <p:nvPr/>
        </p:nvSpPr>
        <p:spPr bwMode="auto">
          <a:xfrm>
            <a:off x="1905000" y="5607050"/>
            <a:ext cx="5010149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chemeClr val="accent2"/>
                </a:solidFill>
                <a:latin typeface="Courier New" pitchFamily="1" charset="0"/>
              </a:rPr>
              <a:t>          25</a:t>
            </a:r>
          </a:p>
        </p:txBody>
      </p: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533400" y="1219200"/>
            <a:ext cx="7848600" cy="3429000"/>
            <a:chOff x="432" y="864"/>
            <a:chExt cx="4944" cy="2160"/>
          </a:xfrm>
        </p:grpSpPr>
        <p:sp>
          <p:nvSpPr>
            <p:cNvPr id="22553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2000" dirty="0">
                  <a:latin typeface="Courier New" pitchFamily="1" charset="0"/>
                </a:rPr>
                <a:t>              </a:t>
              </a:r>
            </a:p>
          </p:txBody>
        </p:sp>
        <p:sp>
          <p:nvSpPr>
            <p:cNvPr id="22554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5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22556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7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22558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9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  <p:sp>
          <p:nvSpPr>
            <p:cNvPr id="22560" name="Text Box 38"/>
            <p:cNvSpPr txBox="1">
              <a:spLocks noChangeArrowheads="1"/>
            </p:cNvSpPr>
            <p:nvPr/>
          </p:nvSpPr>
          <p:spPr bwMode="auto">
            <a:xfrm>
              <a:off x="3216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 dirty="0"/>
                <a:t>17</a:t>
              </a:r>
              <a:endParaRPr lang="en-US" sz="2000" b="0" dirty="0">
                <a:latin typeface="Courier New" pitchFamily="1" charset="0"/>
              </a:endParaRPr>
            </a:p>
          </p:txBody>
        </p:sp>
        <p:sp>
          <p:nvSpPr>
            <p:cNvPr id="22561" name="Text Box 39"/>
            <p:cNvSpPr txBox="1">
              <a:spLocks noChangeArrowheads="1"/>
            </p:cNvSpPr>
            <p:nvPr/>
          </p:nvSpPr>
          <p:spPr bwMode="auto">
            <a:xfrm>
              <a:off x="3960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/>
                <a:t>25</a:t>
              </a:r>
            </a:p>
          </p:txBody>
        </p:sp>
        <p:sp>
          <p:nvSpPr>
            <p:cNvPr id="22562" name="Text Box 40"/>
            <p:cNvSpPr txBox="1">
              <a:spLocks noChangeArrowheads="1"/>
            </p:cNvSpPr>
            <p:nvPr/>
          </p:nvSpPr>
          <p:spPr bwMode="auto">
            <a:xfrm>
              <a:off x="4704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/>
                <a:t>42</a:t>
              </a:r>
              <a:endParaRPr lang="en-US" sz="2000" b="0">
                <a:latin typeface="Courier New" pitchFamily="1" charset="0"/>
              </a:endParaRPr>
            </a:p>
          </p:txBody>
        </p:sp>
      </p:grpSp>
      <p:sp>
        <p:nvSpPr>
          <p:cNvPr id="491561" name="Text Box 41"/>
          <p:cNvSpPr txBox="1">
            <a:spLocks noChangeArrowheads="1"/>
          </p:cNvSpPr>
          <p:nvPr/>
        </p:nvSpPr>
        <p:spPr bwMode="auto">
          <a:xfrm>
            <a:off x="1892300" y="53848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err="1">
                <a:latin typeface="Courier New" pitchFamily="1" charset="0"/>
              </a:rPr>
              <a:t>Digite</a:t>
            </a:r>
            <a:r>
              <a:rPr lang="en-US" sz="1600" dirty="0">
                <a:latin typeface="Courier New" pitchFamily="1" charset="0"/>
              </a:rPr>
              <a:t> n1:</a:t>
            </a:r>
          </a:p>
        </p:txBody>
      </p:sp>
      <p:sp>
        <p:nvSpPr>
          <p:cNvPr id="491562" name="Text Box 42"/>
          <p:cNvSpPr txBox="1">
            <a:spLocks noChangeArrowheads="1"/>
          </p:cNvSpPr>
          <p:nvPr/>
        </p:nvSpPr>
        <p:spPr bwMode="auto">
          <a:xfrm>
            <a:off x="1905000" y="5384800"/>
            <a:ext cx="5016499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4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Sumar2Enteros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1572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28" grpId="0" animBg="1"/>
      <p:bldP spid="491536" grpId="0" animBg="1"/>
      <p:bldP spid="491537" grpId="0" animBg="1"/>
      <p:bldP spid="491538" grpId="0" animBg="1"/>
      <p:bldP spid="491539" grpId="0" animBg="1"/>
      <p:bldP spid="491540" grpId="0" animBg="1"/>
      <p:bldP spid="491541" grpId="0" animBg="1"/>
      <p:bldP spid="491542" grpId="0"/>
      <p:bldP spid="491543" grpId="0"/>
      <p:bldP spid="491544" grpId="0"/>
      <p:bldP spid="491545" grpId="0"/>
      <p:bldP spid="491546" grpId="0"/>
      <p:bldP spid="491547" grpId="0"/>
      <p:bldP spid="491548" grpId="0"/>
      <p:bldP spid="491561" grpId="0" build="p" autoUpdateAnimBg="0"/>
      <p:bldP spid="491562" grpId="0" build="p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"/>
          <p:cNvSpPr>
            <a:spLocks noChangeArrowheads="1"/>
          </p:cNvSpPr>
          <p:nvPr/>
        </p:nvSpPr>
        <p:spPr bwMode="auto">
          <a:xfrm>
            <a:off x="401444" y="1109544"/>
            <a:ext cx="8625110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22531" name="Group 3"/>
          <p:cNvGrpSpPr>
            <a:grpSpLocks/>
          </p:cNvGrpSpPr>
          <p:nvPr/>
        </p:nvGrpSpPr>
        <p:grpSpPr bwMode="auto">
          <a:xfrm>
            <a:off x="1870075" y="4956175"/>
            <a:ext cx="5402263" cy="1635125"/>
            <a:chOff x="1178" y="3122"/>
            <a:chExt cx="3403" cy="1030"/>
          </a:xfrm>
        </p:grpSpPr>
        <p:pic>
          <p:nvPicPr>
            <p:cNvPr id="22569" name="Picture 4" descr="Consol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70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AdelantaCumple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22533" name="Text Box 7"/>
          <p:cNvSpPr txBox="1">
            <a:spLocks noChangeArrowheads="1"/>
          </p:cNvSpPr>
          <p:nvPr/>
        </p:nvSpPr>
        <p:spPr bwMode="auto">
          <a:xfrm>
            <a:off x="401444" y="1219200"/>
            <a:ext cx="8742556" cy="3470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Courier New" pitchFamily="1" charset="0"/>
              </a:rPr>
              <a:t>AdelantaCumple</a:t>
            </a:r>
            <a:r>
              <a:rPr lang="en-US" sz="2000" dirty="0"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EsConsole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imprimir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”Este 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programa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adelanta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tu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cumpleaños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edad</a:t>
            </a:r>
            <a:r>
              <a:rPr lang="en-US" sz="2000" dirty="0">
                <a:latin typeface="Courier New" pitchFamily="1" charset="0"/>
              </a:rPr>
              <a:t> = </a:t>
            </a:r>
            <a:r>
              <a:rPr lang="en-US" sz="2000" dirty="0" err="1">
                <a:latin typeface="Courier New" pitchFamily="1" charset="0"/>
              </a:rPr>
              <a:t>leerInt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”¿Tu 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edad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?: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		</a:t>
            </a:r>
            <a:r>
              <a:rPr lang="en-US" sz="2000" dirty="0" err="1">
                <a:latin typeface="Courier New" pitchFamily="1" charset="0"/>
              </a:rPr>
              <a:t>edad</a:t>
            </a:r>
            <a:r>
              <a:rPr lang="en-US" sz="2000" dirty="0">
                <a:latin typeface="Courier New" pitchFamily="1" charset="0"/>
              </a:rPr>
              <a:t> = </a:t>
            </a:r>
            <a:r>
              <a:rPr lang="en-US" sz="2000" dirty="0" err="1">
                <a:latin typeface="Courier New" pitchFamily="1" charset="0"/>
              </a:rPr>
              <a:t>edad</a:t>
            </a:r>
            <a:r>
              <a:rPr lang="en-US" sz="2000" dirty="0">
                <a:latin typeface="Courier New" pitchFamily="1" charset="0"/>
              </a:rPr>
              <a:t> + 1;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imprimir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”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Feliz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cumpleaños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!");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		</a:t>
            </a:r>
            <a:r>
              <a:rPr lang="en-US" sz="2000" dirty="0" err="1">
                <a:latin typeface="Courier New" pitchFamily="1" charset="0"/>
              </a:rPr>
              <a:t>imprimir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”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Ahora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tienes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</a:t>
            </a:r>
            <a:r>
              <a:rPr lang="en-US" sz="2000" dirty="0">
                <a:latin typeface="Courier New" pitchFamily="1" charset="0"/>
              </a:rPr>
              <a:t> + </a:t>
            </a:r>
            <a:r>
              <a:rPr lang="en-US" sz="2000" dirty="0" err="1">
                <a:latin typeface="Courier New" pitchFamily="1" charset="0"/>
              </a:rPr>
              <a:t>edad</a:t>
            </a:r>
            <a:r>
              <a:rPr lang="en-US" sz="2000" dirty="0">
                <a:latin typeface="Courier New" pitchFamily="1" charset="0"/>
              </a:rPr>
              <a:t>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sp>
        <p:nvSpPr>
          <p:cNvPr id="491528" name="Rectangle 8"/>
          <p:cNvSpPr>
            <a:spLocks noChangeArrowheads="1"/>
          </p:cNvSpPr>
          <p:nvPr/>
        </p:nvSpPr>
        <p:spPr bwMode="auto">
          <a:xfrm>
            <a:off x="1447800" y="1957137"/>
            <a:ext cx="7086600" cy="36896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535" name="Group 9"/>
          <p:cNvGrpSpPr>
            <a:grpSpLocks/>
          </p:cNvGrpSpPr>
          <p:nvPr/>
        </p:nvGrpSpPr>
        <p:grpSpPr bwMode="auto">
          <a:xfrm>
            <a:off x="7353300" y="3924300"/>
            <a:ext cx="1028700" cy="723900"/>
            <a:chOff x="3096" y="2472"/>
            <a:chExt cx="648" cy="456"/>
          </a:xfrm>
        </p:grpSpPr>
        <p:sp>
          <p:nvSpPr>
            <p:cNvPr id="22563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4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592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 dirty="0" err="1">
                  <a:latin typeface="Courier New" pitchFamily="1" charset="0"/>
                </a:rPr>
                <a:t>edad</a:t>
              </a:r>
              <a:endParaRPr lang="en-US" sz="2000" dirty="0">
                <a:latin typeface="Courier New" pitchFamily="1" charset="0"/>
              </a:endParaRPr>
            </a:p>
          </p:txBody>
        </p:sp>
      </p:grpSp>
      <p:sp>
        <p:nvSpPr>
          <p:cNvPr id="491536" name="Rectangle 16"/>
          <p:cNvSpPr>
            <a:spLocks noChangeArrowheads="1"/>
          </p:cNvSpPr>
          <p:nvPr/>
        </p:nvSpPr>
        <p:spPr bwMode="auto">
          <a:xfrm>
            <a:off x="1447800" y="2312989"/>
            <a:ext cx="6108699" cy="3272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8" name="Rectangle 18"/>
          <p:cNvSpPr>
            <a:spLocks noChangeArrowheads="1"/>
          </p:cNvSpPr>
          <p:nvPr/>
        </p:nvSpPr>
        <p:spPr bwMode="auto">
          <a:xfrm>
            <a:off x="2983832" y="2332038"/>
            <a:ext cx="4407568" cy="30816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0" name="Rectangle 20"/>
          <p:cNvSpPr>
            <a:spLocks noChangeArrowheads="1"/>
          </p:cNvSpPr>
          <p:nvPr/>
        </p:nvSpPr>
        <p:spPr bwMode="auto">
          <a:xfrm>
            <a:off x="1447799" y="2643793"/>
            <a:ext cx="2498559" cy="33972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1" name="Rectangle 21"/>
          <p:cNvSpPr>
            <a:spLocks noChangeArrowheads="1"/>
          </p:cNvSpPr>
          <p:nvPr/>
        </p:nvSpPr>
        <p:spPr bwMode="auto">
          <a:xfrm>
            <a:off x="1447799" y="2978338"/>
            <a:ext cx="6108700" cy="358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2" name="Text Box 22"/>
          <p:cNvSpPr txBox="1">
            <a:spLocks noChangeArrowheads="1"/>
          </p:cNvSpPr>
          <p:nvPr/>
        </p:nvSpPr>
        <p:spPr bwMode="auto">
          <a:xfrm>
            <a:off x="1885950" y="51498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Este </a:t>
            </a:r>
            <a:r>
              <a:rPr lang="en-US" sz="1600" dirty="0" err="1">
                <a:latin typeface="Courier New" pitchFamily="1" charset="0"/>
              </a:rPr>
              <a:t>programa</a:t>
            </a:r>
            <a:r>
              <a:rPr lang="en-US" sz="1600" dirty="0">
                <a:latin typeface="Courier New" pitchFamily="1" charset="0"/>
              </a:rPr>
              <a:t> </a:t>
            </a:r>
            <a:r>
              <a:rPr lang="en-US" sz="1600" dirty="0" err="1">
                <a:latin typeface="Courier New" pitchFamily="1" charset="0"/>
              </a:rPr>
              <a:t>adelanta</a:t>
            </a:r>
            <a:r>
              <a:rPr lang="en-US" sz="1600" dirty="0">
                <a:latin typeface="Courier New" pitchFamily="1" charset="0"/>
              </a:rPr>
              <a:t> </a:t>
            </a:r>
            <a:r>
              <a:rPr lang="en-US" sz="1600" dirty="0" err="1">
                <a:latin typeface="Courier New" pitchFamily="1" charset="0"/>
              </a:rPr>
              <a:t>tu</a:t>
            </a:r>
            <a:r>
              <a:rPr lang="en-US" sz="1600" dirty="0">
                <a:latin typeface="Courier New" pitchFamily="1" charset="0"/>
              </a:rPr>
              <a:t> </a:t>
            </a:r>
            <a:r>
              <a:rPr lang="en-US" sz="1600" dirty="0" err="1">
                <a:latin typeface="Courier New" pitchFamily="1" charset="0"/>
              </a:rPr>
              <a:t>cumpleaños</a:t>
            </a:r>
            <a:r>
              <a:rPr lang="en-US" sz="1600" dirty="0">
                <a:latin typeface="Courier New" pitchFamily="1" charset="0"/>
              </a:rPr>
              <a:t> !!</a:t>
            </a:r>
          </a:p>
        </p:txBody>
      </p:sp>
      <p:sp>
        <p:nvSpPr>
          <p:cNvPr id="491544" name="Text Box 24"/>
          <p:cNvSpPr txBox="1">
            <a:spLocks noChangeArrowheads="1"/>
          </p:cNvSpPr>
          <p:nvPr/>
        </p:nvSpPr>
        <p:spPr bwMode="auto">
          <a:xfrm>
            <a:off x="1885950" y="5644752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err="1">
                <a:latin typeface="Courier New" pitchFamily="1" charset="0"/>
              </a:rPr>
              <a:t>Feliz</a:t>
            </a:r>
            <a:r>
              <a:rPr lang="en-US" sz="1600" dirty="0">
                <a:latin typeface="Courier New" pitchFamily="1" charset="0"/>
              </a:rPr>
              <a:t> </a:t>
            </a:r>
            <a:r>
              <a:rPr lang="en-US" sz="1600" dirty="0" err="1">
                <a:latin typeface="Courier New" pitchFamily="1" charset="0"/>
              </a:rPr>
              <a:t>cumpleaños</a:t>
            </a:r>
            <a:r>
              <a:rPr lang="en-US" sz="1600" dirty="0">
                <a:latin typeface="Courier New" pitchFamily="1" charset="0"/>
              </a:rPr>
              <a:t>!</a:t>
            </a:r>
          </a:p>
        </p:txBody>
      </p:sp>
      <p:sp>
        <p:nvSpPr>
          <p:cNvPr id="491545" name="Text Box 25"/>
          <p:cNvSpPr txBox="1">
            <a:spLocks noChangeArrowheads="1"/>
          </p:cNvSpPr>
          <p:nvPr/>
        </p:nvSpPr>
        <p:spPr bwMode="auto">
          <a:xfrm>
            <a:off x="73914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dirty="0">
                <a:ea typeface="Times New Roman" pitchFamily="1" charset="0"/>
                <a:cs typeface="Times New Roman" pitchFamily="1" charset="0"/>
              </a:rPr>
              <a:t>25</a:t>
            </a:r>
            <a:endParaRPr lang="en-US" sz="2000" b="0" dirty="0">
              <a:ea typeface="Times New Roman" pitchFamily="1" charset="0"/>
              <a:cs typeface="Times New Roman" pitchFamily="1" charset="0"/>
            </a:endParaRPr>
          </a:p>
        </p:txBody>
      </p: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533400" y="1219200"/>
            <a:ext cx="7848601" cy="3429000"/>
            <a:chOff x="432" y="864"/>
            <a:chExt cx="4944" cy="2160"/>
          </a:xfrm>
        </p:grpSpPr>
        <p:sp>
          <p:nvSpPr>
            <p:cNvPr id="22553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22554" name="Rectangle 32"/>
            <p:cNvSpPr>
              <a:spLocks noChangeArrowheads="1"/>
            </p:cNvSpPr>
            <p:nvPr/>
          </p:nvSpPr>
          <p:spPr bwMode="auto">
            <a:xfrm>
              <a:off x="4752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</p:grpSp>
      <p:sp>
        <p:nvSpPr>
          <p:cNvPr id="491561" name="Text Box 41"/>
          <p:cNvSpPr txBox="1">
            <a:spLocks noChangeArrowheads="1"/>
          </p:cNvSpPr>
          <p:nvPr/>
        </p:nvSpPr>
        <p:spPr bwMode="auto">
          <a:xfrm>
            <a:off x="1892300" y="53848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¿Tu </a:t>
            </a:r>
            <a:r>
              <a:rPr lang="en-US" sz="1600" dirty="0" err="1">
                <a:latin typeface="Courier New" pitchFamily="1" charset="0"/>
              </a:rPr>
              <a:t>edad</a:t>
            </a:r>
            <a:r>
              <a:rPr lang="en-US" sz="1600" dirty="0">
                <a:latin typeface="Courier New" pitchFamily="1" charset="0"/>
              </a:rPr>
              <a:t>?:</a:t>
            </a:r>
          </a:p>
        </p:txBody>
      </p:sp>
      <p:sp>
        <p:nvSpPr>
          <p:cNvPr id="491562" name="Text Box 42"/>
          <p:cNvSpPr txBox="1">
            <a:spLocks noChangeArrowheads="1"/>
          </p:cNvSpPr>
          <p:nvPr/>
        </p:nvSpPr>
        <p:spPr bwMode="auto">
          <a:xfrm>
            <a:off x="1996580" y="5402012"/>
            <a:ext cx="572969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chemeClr val="accent2"/>
                </a:solidFill>
                <a:latin typeface="Courier New" pitchFamily="1" charset="0"/>
              </a:rPr>
              <a:t>          25</a:t>
            </a:r>
          </a:p>
        </p:txBody>
      </p:sp>
      <p:sp>
        <p:nvSpPr>
          <p:cNvPr id="4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Cumpleaños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0" name="Rectangle 21"/>
          <p:cNvSpPr>
            <a:spLocks noChangeArrowheads="1"/>
          </p:cNvSpPr>
          <p:nvPr/>
        </p:nvSpPr>
        <p:spPr bwMode="auto">
          <a:xfrm>
            <a:off x="1467518" y="3337698"/>
            <a:ext cx="6108700" cy="358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Text Box 24"/>
          <p:cNvSpPr txBox="1">
            <a:spLocks noChangeArrowheads="1"/>
          </p:cNvSpPr>
          <p:nvPr/>
        </p:nvSpPr>
        <p:spPr bwMode="auto">
          <a:xfrm>
            <a:off x="1892300" y="587528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err="1">
                <a:latin typeface="Courier New" pitchFamily="1" charset="0"/>
              </a:rPr>
              <a:t>Ahora</a:t>
            </a:r>
            <a:r>
              <a:rPr lang="en-US" sz="1600" dirty="0">
                <a:latin typeface="Courier New" pitchFamily="1" charset="0"/>
              </a:rPr>
              <a:t> </a:t>
            </a:r>
            <a:r>
              <a:rPr lang="en-US" sz="1600" dirty="0" err="1">
                <a:latin typeface="Courier New" pitchFamily="1" charset="0"/>
              </a:rPr>
              <a:t>tienes</a:t>
            </a:r>
            <a:r>
              <a:rPr lang="en-US" sz="1600" dirty="0">
                <a:latin typeface="Courier New" pitchFamily="1" charset="0"/>
              </a:rPr>
              <a:t> 26.</a:t>
            </a:r>
          </a:p>
        </p:txBody>
      </p:sp>
      <p:sp>
        <p:nvSpPr>
          <p:cNvPr id="65" name="Text Box 38"/>
          <p:cNvSpPr txBox="1">
            <a:spLocks noChangeArrowheads="1"/>
          </p:cNvSpPr>
          <p:nvPr/>
        </p:nvSpPr>
        <p:spPr bwMode="auto">
          <a:xfrm>
            <a:off x="7397025" y="4282929"/>
            <a:ext cx="9906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dirty="0"/>
              <a:t>26</a:t>
            </a:r>
            <a:endParaRPr lang="en-US" sz="2000" b="0" dirty="0">
              <a:latin typeface="Courier New" pitchFamily="1" charset="0"/>
            </a:endParaRPr>
          </a:p>
        </p:txBody>
      </p:sp>
      <p:sp>
        <p:nvSpPr>
          <p:cNvPr id="66" name="Rectangle 20"/>
          <p:cNvSpPr>
            <a:spLocks noChangeArrowheads="1"/>
          </p:cNvSpPr>
          <p:nvPr/>
        </p:nvSpPr>
        <p:spPr bwMode="auto">
          <a:xfrm>
            <a:off x="7455740" y="4289077"/>
            <a:ext cx="836750" cy="292454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08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28" grpId="0" animBg="1"/>
      <p:bldP spid="491536" grpId="0" animBg="1"/>
      <p:bldP spid="491538" grpId="0" animBg="1"/>
      <p:bldP spid="491540" grpId="0" animBg="1"/>
      <p:bldP spid="491541" grpId="0" animBg="1"/>
      <p:bldP spid="491542" grpId="0"/>
      <p:bldP spid="491544" grpId="0"/>
      <p:bldP spid="491545" grpId="0"/>
      <p:bldP spid="491545" grpId="1"/>
      <p:bldP spid="491561" grpId="0" build="p" autoUpdateAnimBg="0"/>
      <p:bldP spid="491562" grpId="0" build="p" autoUpdateAnimBg="0"/>
      <p:bldP spid="60" grpId="0" animBg="1"/>
      <p:bldP spid="63" grpId="0"/>
      <p:bldP spid="65" grpId="0"/>
      <p:bldP spid="6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Cumpleaños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24087" y="1656430"/>
            <a:ext cx="3877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/>
                <a:cs typeface="Courier"/>
              </a:rPr>
              <a:t>edad</a:t>
            </a:r>
            <a:r>
              <a:rPr lang="en-US" sz="3000" dirty="0">
                <a:latin typeface="Courier"/>
                <a:cs typeface="Courier"/>
              </a:rPr>
              <a:t> = </a:t>
            </a:r>
            <a:r>
              <a:rPr lang="en-US" sz="3000" dirty="0" err="1">
                <a:latin typeface="Courier"/>
                <a:cs typeface="Courier"/>
              </a:rPr>
              <a:t>edad</a:t>
            </a:r>
            <a:r>
              <a:rPr lang="en-US" sz="3000" dirty="0">
                <a:latin typeface="Courier"/>
                <a:cs typeface="Courier"/>
              </a:rPr>
              <a:t> + 1;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78596" y="970361"/>
            <a:ext cx="82638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edad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leerInt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”¿Tu </a:t>
            </a:r>
            <a:r>
              <a:rPr lang="en-US" sz="3000" dirty="0" err="1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edad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?: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296967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3550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Condicionales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If-else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7243" y="1483803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frenteDespejado</a:t>
            </a:r>
            <a:r>
              <a:rPr lang="en-US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moverse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r>
              <a:rPr lang="en-US" dirty="0" err="1">
                <a:latin typeface="Courier"/>
                <a:cs typeface="Courier"/>
              </a:rPr>
              <a:t>ponerCono</a:t>
            </a:r>
            <a:r>
              <a:rPr lang="en-US" dirty="0">
                <a:latin typeface="Courier"/>
                <a:cs typeface="Courier"/>
              </a:rPr>
              <a:t>();</a:t>
            </a:r>
          </a:p>
        </p:txBody>
      </p:sp>
      <p:sp>
        <p:nvSpPr>
          <p:cNvPr id="2" name="Rectangle 1"/>
          <p:cNvSpPr/>
          <p:nvPr/>
        </p:nvSpPr>
        <p:spPr>
          <a:xfrm>
            <a:off x="4468572" y="1765263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"/>
                <a:cs typeface="Courier"/>
              </a:rPr>
              <a:t>moverse</a:t>
            </a:r>
            <a:r>
              <a:rPr lang="en-US" dirty="0">
                <a:latin typeface="Courier"/>
                <a:cs typeface="Courier"/>
              </a:rPr>
              <a:t>();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959261" y="1492767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//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verdadero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964346" y="1826954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//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falso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46936" y="3820526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frenteDespejado</a:t>
            </a:r>
            <a:r>
              <a:rPr lang="en-US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moverse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 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dirty="0">
                <a:latin typeface="Courier"/>
                <a:cs typeface="Courier"/>
              </a:rPr>
              <a:t>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girarIzquierda</a:t>
            </a:r>
            <a:r>
              <a:rPr lang="en-US" dirty="0">
                <a:latin typeface="Courier"/>
                <a:cs typeface="Courier"/>
              </a:rPr>
              <a:t>(); 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r>
              <a:rPr lang="en-US" dirty="0" err="1">
                <a:latin typeface="Courier"/>
                <a:cs typeface="Courier"/>
              </a:rPr>
              <a:t>ponerCono</a:t>
            </a:r>
            <a:r>
              <a:rPr lang="en-US" dirty="0">
                <a:latin typeface="Courier"/>
                <a:cs typeface="Courier"/>
              </a:rPr>
              <a:t>();</a:t>
            </a:r>
          </a:p>
        </p:txBody>
      </p:sp>
      <p:sp>
        <p:nvSpPr>
          <p:cNvPr id="46" name="Rectangle 45"/>
          <p:cNvSpPr/>
          <p:nvPr/>
        </p:nvSpPr>
        <p:spPr>
          <a:xfrm>
            <a:off x="5280769" y="5562504"/>
            <a:ext cx="1976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"/>
                <a:cs typeface="Courier"/>
              </a:rPr>
              <a:t>ponerConor</a:t>
            </a:r>
            <a:r>
              <a:rPr lang="en-US" dirty="0">
                <a:latin typeface="Courier"/>
                <a:cs typeface="Courier"/>
              </a:rPr>
              <a:t>();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821402" y="4240814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//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verdadero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865003" y="4668417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//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falso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837555" y="4937554"/>
            <a:ext cx="2528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"/>
                <a:cs typeface="Courier"/>
              </a:rPr>
              <a:t>girarIzquierda</a:t>
            </a:r>
            <a:r>
              <a:rPr lang="en-US" dirty="0">
                <a:latin typeface="Courier"/>
                <a:cs typeface="Courier"/>
              </a:rPr>
              <a:t>();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6693638" y="1434941"/>
            <a:ext cx="0" cy="1307099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3959261" y="4879994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"/>
                <a:cs typeface="Courier"/>
              </a:rPr>
              <a:t>moverse</a:t>
            </a:r>
            <a:r>
              <a:rPr lang="en-US" dirty="0">
                <a:latin typeface="Courier"/>
                <a:cs typeface="Courier"/>
              </a:rPr>
              <a:t>();</a:t>
            </a:r>
          </a:p>
        </p:txBody>
      </p:sp>
      <p:sp>
        <p:nvSpPr>
          <p:cNvPr id="21" name="Freeform 20"/>
          <p:cNvSpPr/>
          <p:nvPr/>
        </p:nvSpPr>
        <p:spPr>
          <a:xfrm>
            <a:off x="5826904" y="1434941"/>
            <a:ext cx="545432" cy="1214018"/>
          </a:xfrm>
          <a:custGeom>
            <a:avLst/>
            <a:gdLst>
              <a:gd name="connsiteX0" fmla="*/ 545432 w 545432"/>
              <a:gd name="connsiteY0" fmla="*/ 0 h 1860884"/>
              <a:gd name="connsiteX1" fmla="*/ 0 w 545432"/>
              <a:gd name="connsiteY1" fmla="*/ 721895 h 1860884"/>
              <a:gd name="connsiteX2" fmla="*/ 545432 w 545432"/>
              <a:gd name="connsiteY2" fmla="*/ 1860884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5432" h="1860884">
                <a:moveTo>
                  <a:pt x="545432" y="0"/>
                </a:moveTo>
                <a:cubicBezTo>
                  <a:pt x="272716" y="205874"/>
                  <a:pt x="0" y="411748"/>
                  <a:pt x="0" y="721895"/>
                </a:cubicBezTo>
                <a:cubicBezTo>
                  <a:pt x="0" y="1032042"/>
                  <a:pt x="545432" y="1860884"/>
                  <a:pt x="545432" y="1860884"/>
                </a:cubicBezTo>
              </a:path>
            </a:pathLst>
          </a:custGeom>
          <a:noFill/>
          <a:ln w="76200"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5155690" y="4387873"/>
            <a:ext cx="671214" cy="1099363"/>
          </a:xfrm>
          <a:custGeom>
            <a:avLst/>
            <a:gdLst>
              <a:gd name="connsiteX0" fmla="*/ 545432 w 545432"/>
              <a:gd name="connsiteY0" fmla="*/ 0 h 1860884"/>
              <a:gd name="connsiteX1" fmla="*/ 0 w 545432"/>
              <a:gd name="connsiteY1" fmla="*/ 721895 h 1860884"/>
              <a:gd name="connsiteX2" fmla="*/ 545432 w 545432"/>
              <a:gd name="connsiteY2" fmla="*/ 1860884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5432" h="1860884">
                <a:moveTo>
                  <a:pt x="545432" y="0"/>
                </a:moveTo>
                <a:cubicBezTo>
                  <a:pt x="272716" y="205874"/>
                  <a:pt x="0" y="411748"/>
                  <a:pt x="0" y="721895"/>
                </a:cubicBezTo>
                <a:cubicBezTo>
                  <a:pt x="0" y="1032042"/>
                  <a:pt x="545432" y="1860884"/>
                  <a:pt x="545432" y="1860884"/>
                </a:cubicBezTo>
              </a:path>
            </a:pathLst>
          </a:custGeom>
          <a:noFill/>
          <a:ln w="76200"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/>
          <p:cNvSpPr/>
          <p:nvPr/>
        </p:nvSpPr>
        <p:spPr>
          <a:xfrm flipH="1">
            <a:off x="6166341" y="4425480"/>
            <a:ext cx="671214" cy="1099363"/>
          </a:xfrm>
          <a:custGeom>
            <a:avLst/>
            <a:gdLst>
              <a:gd name="connsiteX0" fmla="*/ 545432 w 545432"/>
              <a:gd name="connsiteY0" fmla="*/ 0 h 1860884"/>
              <a:gd name="connsiteX1" fmla="*/ 0 w 545432"/>
              <a:gd name="connsiteY1" fmla="*/ 721895 h 1860884"/>
              <a:gd name="connsiteX2" fmla="*/ 545432 w 545432"/>
              <a:gd name="connsiteY2" fmla="*/ 1860884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5432" h="1860884">
                <a:moveTo>
                  <a:pt x="545432" y="0"/>
                </a:moveTo>
                <a:cubicBezTo>
                  <a:pt x="272716" y="205874"/>
                  <a:pt x="0" y="411748"/>
                  <a:pt x="0" y="721895"/>
                </a:cubicBezTo>
                <a:cubicBezTo>
                  <a:pt x="0" y="1032042"/>
                  <a:pt x="545432" y="1860884"/>
                  <a:pt x="545432" y="1860884"/>
                </a:cubicBezTo>
              </a:path>
            </a:pathLst>
          </a:custGeom>
          <a:noFill/>
          <a:ln w="76200"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5779165" y="2636989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"/>
                <a:cs typeface="Courier"/>
              </a:rPr>
              <a:t>ponerCono</a:t>
            </a:r>
            <a:r>
              <a:rPr lang="en-US" dirty="0">
                <a:latin typeface="Courier"/>
                <a:cs typeface="Courier"/>
              </a:rPr>
              <a:t>();</a:t>
            </a: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529371" y="3252328"/>
            <a:ext cx="7427513" cy="858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40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7" grpId="0"/>
      <p:bldP spid="38" grpId="0"/>
      <p:bldP spid="46" grpId="0"/>
      <p:bldP spid="47" grpId="0"/>
      <p:bldP spid="48" grpId="0"/>
      <p:bldP spid="51" grpId="0"/>
      <p:bldP spid="52" grpId="0"/>
      <p:bldP spid="21" grpId="0" animBg="1"/>
      <p:bldP spid="53" grpId="0" animBg="1"/>
      <p:bldP spid="54" grpId="0" animBg="1"/>
      <p:bldP spid="5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617706" y="4152225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979968" y="3628579"/>
            <a:ext cx="110799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 err="1">
                <a:latin typeface="Courier New" charset="0"/>
              </a:rPr>
              <a:t>edad</a:t>
            </a:r>
            <a:endParaRPr lang="en-US" sz="3000" b="0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681456" y="4237950"/>
            <a:ext cx="238494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/>
              <a:t>(</a:t>
            </a:r>
            <a:r>
              <a:rPr lang="en-US" sz="2400" b="0" dirty="0" err="1"/>
              <a:t>contiene</a:t>
            </a:r>
            <a:r>
              <a:rPr lang="en-US" sz="2400" b="0" dirty="0"/>
              <a:t> un </a:t>
            </a:r>
            <a:r>
              <a:rPr lang="en-US" sz="2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0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8128" y="2896505"/>
            <a:ext cx="117288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1"/>
                </a:solidFill>
              </a:rPr>
              <a:t>nombre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40407" y="3776285"/>
            <a:ext cx="57900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1"/>
                </a:solidFill>
              </a:rPr>
              <a:t>ipo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415236" y="3337944"/>
            <a:ext cx="15584" cy="38855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78596" y="970361"/>
            <a:ext cx="82638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edad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leerInt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”¿Tu </a:t>
            </a:r>
            <a:r>
              <a:rPr lang="en-US" sz="3000" dirty="0" err="1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edad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? :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334123" y="2291107"/>
            <a:ext cx="85657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valor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3945655" y="2785301"/>
            <a:ext cx="2641467" cy="168348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32" idx="0"/>
          </p:cNvCxnSpPr>
          <p:nvPr/>
        </p:nvCxnSpPr>
        <p:spPr>
          <a:xfrm>
            <a:off x="5886554" y="1757106"/>
            <a:ext cx="875857" cy="53400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Left Brace 34"/>
          <p:cNvSpPr/>
          <p:nvPr/>
        </p:nvSpPr>
        <p:spPr>
          <a:xfrm rot="16200000">
            <a:off x="5640289" y="-1590606"/>
            <a:ext cx="230833" cy="626323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Left Brace 48"/>
          <p:cNvSpPr/>
          <p:nvPr/>
        </p:nvSpPr>
        <p:spPr>
          <a:xfrm rot="16200000">
            <a:off x="1219196" y="704841"/>
            <a:ext cx="213882" cy="17007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617706" y="4178093"/>
            <a:ext cx="1568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11777427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Cumpleaños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24087" y="1656430"/>
            <a:ext cx="3877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/>
                <a:cs typeface="Courier"/>
              </a:rPr>
              <a:t>edad</a:t>
            </a:r>
            <a:r>
              <a:rPr lang="en-US" sz="3000" dirty="0">
                <a:latin typeface="Courier"/>
                <a:cs typeface="Courier"/>
              </a:rPr>
              <a:t> = </a:t>
            </a:r>
            <a:r>
              <a:rPr lang="en-US" sz="3000" dirty="0" err="1">
                <a:latin typeface="Courier"/>
                <a:cs typeface="Courier"/>
              </a:rPr>
              <a:t>edad</a:t>
            </a:r>
            <a:r>
              <a:rPr lang="en-US" sz="3000" dirty="0">
                <a:latin typeface="Courier"/>
                <a:cs typeface="Courier"/>
              </a:rPr>
              <a:t> + 1;</a:t>
            </a: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617706" y="4152225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979968" y="3628579"/>
            <a:ext cx="110799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 err="1">
                <a:latin typeface="Courier New" charset="0"/>
              </a:rPr>
              <a:t>edad</a:t>
            </a:r>
            <a:endParaRPr lang="en-US" sz="3000" b="0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681456" y="4237950"/>
            <a:ext cx="238494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/>
              <a:t>(</a:t>
            </a:r>
            <a:r>
              <a:rPr lang="en-US" sz="2400" b="0" dirty="0" err="1"/>
              <a:t>contiene</a:t>
            </a:r>
            <a:r>
              <a:rPr lang="en-US" sz="2400" b="0" dirty="0"/>
              <a:t> un </a:t>
            </a:r>
            <a:r>
              <a:rPr lang="en-US" sz="2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0" dirty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28458" y="2876279"/>
            <a:ext cx="80695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valor</a:t>
            </a:r>
          </a:p>
        </p:txBody>
      </p:sp>
      <p:cxnSp>
        <p:nvCxnSpPr>
          <p:cNvPr id="13" name="Straight Arrow Connector 12"/>
          <p:cNvCxnSpPr>
            <a:endCxn id="9" idx="0"/>
          </p:cNvCxnSpPr>
          <p:nvPr/>
        </p:nvCxnSpPr>
        <p:spPr>
          <a:xfrm flipH="1">
            <a:off x="4831934" y="2492258"/>
            <a:ext cx="12785" cy="3840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Left Brace 15"/>
          <p:cNvSpPr/>
          <p:nvPr/>
        </p:nvSpPr>
        <p:spPr>
          <a:xfrm rot="16200000">
            <a:off x="4769711" y="1420824"/>
            <a:ext cx="213882" cy="17007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78596" y="970361"/>
            <a:ext cx="82638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edad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leerInt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”¿Tu </a:t>
            </a:r>
            <a:r>
              <a:rPr lang="en-US" sz="3000" dirty="0" err="1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edad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? :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17706" y="4178093"/>
            <a:ext cx="1568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9664147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Cumpleaños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24087" y="1656430"/>
            <a:ext cx="3877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/>
                <a:cs typeface="Courier"/>
              </a:rPr>
              <a:t>edad</a:t>
            </a:r>
            <a:r>
              <a:rPr lang="en-US" sz="3000" dirty="0">
                <a:latin typeface="Courier"/>
                <a:cs typeface="Courier"/>
              </a:rPr>
              <a:t> = </a:t>
            </a:r>
            <a:r>
              <a:rPr lang="en-US" sz="3000" dirty="0" err="1">
                <a:latin typeface="Courier"/>
                <a:cs typeface="Courier"/>
              </a:rPr>
              <a:t>edad</a:t>
            </a:r>
            <a:r>
              <a:rPr lang="en-US" sz="3000" dirty="0">
                <a:latin typeface="Courier"/>
                <a:cs typeface="Courier"/>
              </a:rPr>
              <a:t> + 1;</a:t>
            </a: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617706" y="4152225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979968" y="3628579"/>
            <a:ext cx="110799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 err="1">
                <a:latin typeface="Courier New" charset="0"/>
              </a:rPr>
              <a:t>edad</a:t>
            </a:r>
            <a:endParaRPr lang="en-US" sz="3000" b="0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681456" y="4237950"/>
            <a:ext cx="238494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/>
              <a:t>(</a:t>
            </a:r>
            <a:r>
              <a:rPr lang="en-US" sz="2400" b="0" dirty="0" err="1"/>
              <a:t>contiene</a:t>
            </a:r>
            <a:r>
              <a:rPr lang="en-US" sz="2400" b="0" dirty="0"/>
              <a:t> un </a:t>
            </a:r>
            <a:r>
              <a:rPr lang="en-US" sz="2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0" dirty="0"/>
              <a:t>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844716" y="2492258"/>
            <a:ext cx="12030" cy="3840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Left Brace 15"/>
          <p:cNvSpPr/>
          <p:nvPr/>
        </p:nvSpPr>
        <p:spPr>
          <a:xfrm rot="16200000">
            <a:off x="4769711" y="1420824"/>
            <a:ext cx="213882" cy="17007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78596" y="970361"/>
            <a:ext cx="82638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edad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leerInt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”¿Tu </a:t>
            </a:r>
            <a:r>
              <a:rPr lang="en-US" sz="3000" dirty="0" err="1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edad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? :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17706" y="4178093"/>
            <a:ext cx="1568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25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52200" y="2812498"/>
            <a:ext cx="1848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25 </a:t>
            </a:r>
            <a:r>
              <a:rPr lang="en-US" sz="2800"/>
              <a:t>+ 1 = 26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106776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Cumpleaños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24087" y="1656430"/>
            <a:ext cx="3877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/>
                <a:cs typeface="Courier"/>
              </a:rPr>
              <a:t>edad</a:t>
            </a:r>
            <a:r>
              <a:rPr lang="en-US" sz="3000" dirty="0">
                <a:latin typeface="Courier"/>
                <a:cs typeface="Courier"/>
              </a:rPr>
              <a:t> = </a:t>
            </a:r>
            <a:r>
              <a:rPr lang="en-US" sz="3000" dirty="0" err="1">
                <a:latin typeface="Courier"/>
                <a:cs typeface="Courier"/>
              </a:rPr>
              <a:t>edad</a:t>
            </a:r>
            <a:r>
              <a:rPr lang="en-US" sz="3000" dirty="0">
                <a:latin typeface="Courier"/>
                <a:cs typeface="Courier"/>
              </a:rPr>
              <a:t> + 1;</a:t>
            </a: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617706" y="4152225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979968" y="3628579"/>
            <a:ext cx="87716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 New" charset="0"/>
              </a:rPr>
              <a:t>dad</a:t>
            </a:r>
            <a:endParaRPr lang="en-US" sz="3000" b="0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681456" y="4237950"/>
            <a:ext cx="238494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/>
              <a:t>(</a:t>
            </a:r>
            <a:r>
              <a:rPr lang="en-US" sz="2400" b="0" dirty="0" err="1"/>
              <a:t>contiene</a:t>
            </a:r>
            <a:r>
              <a:rPr lang="en-US" sz="2400" b="0" dirty="0"/>
              <a:t> un </a:t>
            </a:r>
            <a:r>
              <a:rPr lang="en-US" sz="2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0" dirty="0"/>
              <a:t>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844716" y="2492258"/>
            <a:ext cx="12030" cy="3840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Left Brace 15"/>
          <p:cNvSpPr/>
          <p:nvPr/>
        </p:nvSpPr>
        <p:spPr>
          <a:xfrm rot="16200000">
            <a:off x="4769711" y="1420824"/>
            <a:ext cx="213882" cy="17007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78596" y="970361"/>
            <a:ext cx="82638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edad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leerInt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”¿Tu </a:t>
            </a:r>
            <a:r>
              <a:rPr lang="en-US" sz="3000" dirty="0" err="1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edad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? :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17706" y="4178093"/>
            <a:ext cx="1568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25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52200" y="2812498"/>
            <a:ext cx="1848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12694494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Cumpleaños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24087" y="1656430"/>
            <a:ext cx="3877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/>
                <a:cs typeface="Courier"/>
              </a:rPr>
              <a:t>edad</a:t>
            </a:r>
            <a:r>
              <a:rPr lang="en-US" sz="3000" dirty="0">
                <a:latin typeface="Courier"/>
                <a:cs typeface="Courier"/>
              </a:rPr>
              <a:t> = </a:t>
            </a:r>
            <a:r>
              <a:rPr lang="en-US" sz="3000" dirty="0" err="1">
                <a:latin typeface="Courier"/>
                <a:cs typeface="Courier"/>
              </a:rPr>
              <a:t>edad</a:t>
            </a:r>
            <a:r>
              <a:rPr lang="en-US" sz="3000" dirty="0">
                <a:latin typeface="Courier"/>
                <a:cs typeface="Courier"/>
              </a:rPr>
              <a:t> + 1;</a:t>
            </a: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617706" y="4152225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979968" y="3628579"/>
            <a:ext cx="110799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 err="1">
                <a:latin typeface="Courier New" charset="0"/>
              </a:rPr>
              <a:t>edad</a:t>
            </a:r>
            <a:endParaRPr lang="en-US" sz="3000" b="0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681456" y="4237950"/>
            <a:ext cx="238494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/>
              <a:t>(</a:t>
            </a:r>
            <a:r>
              <a:rPr lang="en-US" sz="2400" b="0" dirty="0" err="1"/>
              <a:t>contiene</a:t>
            </a:r>
            <a:r>
              <a:rPr lang="en-US" sz="2400" b="0" dirty="0"/>
              <a:t> un </a:t>
            </a:r>
            <a:r>
              <a:rPr lang="en-US" sz="2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0" dirty="0"/>
              <a:t>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844716" y="2492258"/>
            <a:ext cx="12030" cy="3840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Left Brace 15"/>
          <p:cNvSpPr/>
          <p:nvPr/>
        </p:nvSpPr>
        <p:spPr>
          <a:xfrm rot="16200000">
            <a:off x="4769711" y="1420824"/>
            <a:ext cx="213882" cy="17007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78596" y="970361"/>
            <a:ext cx="82638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edad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leerInt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”¿Tu </a:t>
            </a:r>
            <a:r>
              <a:rPr lang="en-US" sz="3000" dirty="0" err="1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edad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?: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17706" y="4178093"/>
            <a:ext cx="1568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26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52200" y="2812498"/>
            <a:ext cx="1848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26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3964346" y="3237680"/>
            <a:ext cx="735801" cy="109830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27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¿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Cuál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el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resultado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37113" y="2977469"/>
            <a:ext cx="3877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/>
                <a:cs typeface="Courier"/>
              </a:rPr>
              <a:t>imprimir</a:t>
            </a:r>
            <a:r>
              <a:rPr lang="en-US" sz="3000" dirty="0">
                <a:latin typeface="Courier"/>
                <a:cs typeface="Courier"/>
              </a:rPr>
              <a:t>(1 / 2);</a:t>
            </a:r>
          </a:p>
        </p:txBody>
      </p:sp>
    </p:spTree>
    <p:extLst>
      <p:ext uri="{BB962C8B-B14F-4D97-AF65-F5344CB8AC3E}">
        <p14:creationId xmlns:p14="http://schemas.microsoft.com/office/powerpoint/2010/main" val="18519012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¿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Cuál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el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resultado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37113" y="2977469"/>
            <a:ext cx="3877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/>
                <a:cs typeface="Courier"/>
              </a:rPr>
              <a:t>imprimir</a:t>
            </a:r>
            <a:r>
              <a:rPr lang="en-US" sz="3000" dirty="0">
                <a:latin typeface="Courier"/>
                <a:cs typeface="Courier"/>
              </a:rPr>
              <a:t>(1 / 2);</a:t>
            </a:r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ECB3BB3B-82E2-214C-ABAC-0B996CEB5137}"/>
              </a:ext>
            </a:extLst>
          </p:cNvPr>
          <p:cNvGrpSpPr>
            <a:grpSpLocks/>
          </p:cNvGrpSpPr>
          <p:nvPr/>
        </p:nvGrpSpPr>
        <p:grpSpPr bwMode="auto">
          <a:xfrm>
            <a:off x="2016577" y="4975117"/>
            <a:ext cx="2259965" cy="1635125"/>
            <a:chOff x="1178" y="3122"/>
            <a:chExt cx="3403" cy="1030"/>
          </a:xfrm>
        </p:grpSpPr>
        <p:pic>
          <p:nvPicPr>
            <p:cNvPr id="10" name="Picture 4" descr="Console">
              <a:extLst>
                <a:ext uri="{FF2B5EF4-FFF2-40B4-BE49-F238E27FC236}">
                  <a16:creationId xmlns:a16="http://schemas.microsoft.com/office/drawing/2014/main" id="{7233E4DE-E644-7E44-8981-8B64E8344F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 Box 5">
              <a:extLst>
                <a:ext uri="{FF2B5EF4-FFF2-40B4-BE49-F238E27FC236}">
                  <a16:creationId xmlns:a16="http://schemas.microsoft.com/office/drawing/2014/main" id="{0E4B46EF-85A1-D74D-8C39-FF20356B9F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Prueba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2" name="Text Box 42">
            <a:extLst>
              <a:ext uri="{FF2B5EF4-FFF2-40B4-BE49-F238E27FC236}">
                <a16:creationId xmlns:a16="http://schemas.microsoft.com/office/drawing/2014/main" id="{0F0710D0-1309-174C-AC47-482A65222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400" y="5185670"/>
            <a:ext cx="572969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chemeClr val="accent2"/>
                </a:solidFill>
                <a:latin typeface="Courier New" pitchFamily="1" charset="0"/>
              </a:rPr>
              <a:t>          0.5</a:t>
            </a:r>
          </a:p>
        </p:txBody>
      </p:sp>
    </p:spTree>
    <p:extLst>
      <p:ext uri="{BB962C8B-B14F-4D97-AF65-F5344CB8AC3E}">
        <p14:creationId xmlns:p14="http://schemas.microsoft.com/office/powerpoint/2010/main" val="416243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¿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Cuál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el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resultado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37113" y="2977469"/>
            <a:ext cx="3877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/>
                <a:cs typeface="Courier"/>
              </a:rPr>
              <a:t>imprimir</a:t>
            </a:r>
            <a:r>
              <a:rPr lang="en-US" sz="3000" dirty="0">
                <a:latin typeface="Courier"/>
                <a:cs typeface="Courier"/>
              </a:rPr>
              <a:t>(1 / 2);</a:t>
            </a: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BF700B71-EE23-EE4D-A95F-CC4A3075BA35}"/>
              </a:ext>
            </a:extLst>
          </p:cNvPr>
          <p:cNvGrpSpPr>
            <a:grpSpLocks/>
          </p:cNvGrpSpPr>
          <p:nvPr/>
        </p:nvGrpSpPr>
        <p:grpSpPr bwMode="auto">
          <a:xfrm>
            <a:off x="2016577" y="4975117"/>
            <a:ext cx="2259965" cy="1635125"/>
            <a:chOff x="1178" y="3122"/>
            <a:chExt cx="3403" cy="1030"/>
          </a:xfrm>
        </p:grpSpPr>
        <p:pic>
          <p:nvPicPr>
            <p:cNvPr id="6" name="Picture 4" descr="Console">
              <a:extLst>
                <a:ext uri="{FF2B5EF4-FFF2-40B4-BE49-F238E27FC236}">
                  <a16:creationId xmlns:a16="http://schemas.microsoft.com/office/drawing/2014/main" id="{ACCFAE80-EB4E-F24A-AE94-68D9BE4640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FE156852-2678-4D45-8AAD-AE1953C9C7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Prueba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8" name="Text Box 42">
            <a:extLst>
              <a:ext uri="{FF2B5EF4-FFF2-40B4-BE49-F238E27FC236}">
                <a16:creationId xmlns:a16="http://schemas.microsoft.com/office/drawing/2014/main" id="{B3793D19-BF07-BA40-9C5A-2FB2477635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400" y="5185670"/>
            <a:ext cx="572969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chemeClr val="accent2"/>
                </a:solidFill>
                <a:latin typeface="Courier New" pitchFamily="1" charset="0"/>
              </a:rPr>
              <a:t>          0.5</a:t>
            </a:r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FDBF7B83-F6DF-8C44-A1DF-E738782A88D5}"/>
              </a:ext>
            </a:extLst>
          </p:cNvPr>
          <p:cNvGrpSpPr>
            <a:grpSpLocks/>
          </p:cNvGrpSpPr>
          <p:nvPr/>
        </p:nvGrpSpPr>
        <p:grpSpPr bwMode="auto">
          <a:xfrm>
            <a:off x="4902835" y="4957654"/>
            <a:ext cx="2259965" cy="1635125"/>
            <a:chOff x="1178" y="3122"/>
            <a:chExt cx="3403" cy="1030"/>
          </a:xfrm>
        </p:grpSpPr>
        <p:pic>
          <p:nvPicPr>
            <p:cNvPr id="10" name="Picture 4" descr="Console">
              <a:extLst>
                <a:ext uri="{FF2B5EF4-FFF2-40B4-BE49-F238E27FC236}">
                  <a16:creationId xmlns:a16="http://schemas.microsoft.com/office/drawing/2014/main" id="{0FEFF7A5-E557-CF49-ACB5-9858D597E4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 Box 5">
              <a:extLst>
                <a:ext uri="{FF2B5EF4-FFF2-40B4-BE49-F238E27FC236}">
                  <a16:creationId xmlns:a16="http://schemas.microsoft.com/office/drawing/2014/main" id="{CD0420F2-B099-A146-8686-BEBCD51720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Prueba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2" name="Text Box 42">
            <a:extLst>
              <a:ext uri="{FF2B5EF4-FFF2-40B4-BE49-F238E27FC236}">
                <a16:creationId xmlns:a16="http://schemas.microsoft.com/office/drawing/2014/main" id="{8DA7A662-D18C-6842-98CF-D106766FB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0249" y="5202129"/>
            <a:ext cx="572969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chemeClr val="accent2"/>
                </a:solidFill>
                <a:latin typeface="Courier New" pitchFamily="1" charset="0"/>
              </a:rPr>
              <a:t>          0</a:t>
            </a:r>
          </a:p>
        </p:txBody>
      </p:sp>
    </p:spTree>
    <p:extLst>
      <p:ext uri="{BB962C8B-B14F-4D97-AF65-F5344CB8AC3E}">
        <p14:creationId xmlns:p14="http://schemas.microsoft.com/office/powerpoint/2010/main" val="3197636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utoUpdateAnimBg="0"/>
      <p:bldP spid="12" grpId="0" build="p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364998" y="1590605"/>
            <a:ext cx="6480771" cy="3739109"/>
          </a:xfrm>
          <a:prstGeom prst="round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AHHHHHHH!!!!!!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37113" y="2977469"/>
            <a:ext cx="3647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/>
                <a:cs typeface="Courier"/>
              </a:rPr>
              <a:t>println</a:t>
            </a:r>
            <a:r>
              <a:rPr lang="en-US" sz="3000" dirty="0">
                <a:latin typeface="Courier"/>
                <a:cs typeface="Courier"/>
              </a:rPr>
              <a:t>(1 / 2);</a:t>
            </a:r>
          </a:p>
        </p:txBody>
      </p:sp>
    </p:spTree>
    <p:extLst>
      <p:ext uri="{BB962C8B-B14F-4D97-AF65-F5344CB8AC3E}">
        <p14:creationId xmlns:p14="http://schemas.microsoft.com/office/powerpoint/2010/main" val="14155963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Resultado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42684" y="1557484"/>
            <a:ext cx="4996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+</a:t>
            </a:r>
            <a:r>
              <a:rPr lang="en-US" sz="36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err="1"/>
              <a:t>es</a:t>
            </a:r>
            <a:r>
              <a:rPr lang="en-US" sz="3600" dirty="0"/>
              <a:t> un  </a:t>
            </a:r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endParaRPr lang="en-US" sz="36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1308" y="2806951"/>
            <a:ext cx="7561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3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+ 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3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err="1"/>
              <a:t>es</a:t>
            </a:r>
            <a:r>
              <a:rPr lang="en-US" sz="3600" dirty="0"/>
              <a:t> un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97287" y="4152077"/>
            <a:ext cx="6729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+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double </a:t>
            </a:r>
            <a:r>
              <a:rPr lang="en-US" sz="3600" dirty="0" err="1"/>
              <a:t>es</a:t>
            </a:r>
            <a:r>
              <a:rPr lang="en-US" sz="3600" dirty="0"/>
              <a:t> un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double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81308" y="5898995"/>
            <a:ext cx="756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The </a:t>
            </a:r>
            <a:r>
              <a:rPr lang="en-US" dirty="0" err="1"/>
              <a:t>regla</a:t>
            </a:r>
            <a:r>
              <a:rPr lang="en-US" dirty="0"/>
              <a:t> general </a:t>
            </a:r>
            <a:r>
              <a:rPr lang="en-US" dirty="0" err="1"/>
              <a:t>es</a:t>
            </a:r>
            <a:r>
              <a:rPr lang="en-US" dirty="0"/>
              <a:t>:  las </a:t>
            </a:r>
            <a:r>
              <a:rPr lang="en-US" dirty="0" err="1"/>
              <a:t>operaciones</a:t>
            </a:r>
            <a:r>
              <a:rPr lang="en-US" dirty="0"/>
              <a:t> </a:t>
            </a:r>
            <a:r>
              <a:rPr lang="en-US" dirty="0" err="1"/>
              <a:t>siempre</a:t>
            </a:r>
            <a:r>
              <a:rPr lang="en-US" dirty="0"/>
              <a:t> </a:t>
            </a:r>
            <a:r>
              <a:rPr lang="en-US" dirty="0" err="1"/>
              <a:t>retornan</a:t>
            </a:r>
            <a:r>
              <a:rPr lang="en-US" dirty="0"/>
              <a:t> el </a:t>
            </a:r>
            <a:r>
              <a:rPr lang="en-US" dirty="0" err="1"/>
              <a:t>tipo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expresivo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449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Corchetes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y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sangría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4285" y="1119998"/>
            <a:ext cx="667163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		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run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		while</a:t>
            </a:r>
            <a:r>
              <a:rPr lang="en-US" b="1" dirty="0">
                <a:latin typeface="Courier"/>
                <a:cs typeface="Courier"/>
              </a:rPr>
              <a:t> (</a:t>
            </a:r>
            <a:r>
              <a:rPr lang="en-US" b="1" dirty="0" err="1">
                <a:latin typeface="Courier"/>
                <a:cs typeface="Courier"/>
              </a:rPr>
              <a:t>bolsaConHojas</a:t>
            </a:r>
            <a:r>
              <a:rPr lang="en-US" b="1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encontrarArbol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err="1">
                <a:latin typeface="Courier"/>
                <a:cs typeface="Courier"/>
              </a:rPr>
              <a:t>agregarHojasAlArbol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r>
              <a:rPr lang="en-US" dirty="0" err="1">
                <a:latin typeface="Courier"/>
                <a:cs typeface="Courier"/>
              </a:rPr>
              <a:t>irHastaMuro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agregarHojasAlArbol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 err="1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subirAlArbol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		</a:t>
            </a:r>
            <a:r>
              <a:rPr lang="en-US" dirty="0" err="1">
                <a:latin typeface="Courier"/>
                <a:cs typeface="Courier"/>
              </a:rPr>
              <a:t>agregarHojas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err="1">
                <a:latin typeface="Courier"/>
                <a:cs typeface="Courier"/>
              </a:rPr>
              <a:t>descenderAlPiso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err="1">
                <a:latin typeface="Courier"/>
                <a:cs typeface="Courier"/>
              </a:rPr>
              <a:t>girarIzquierda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encontrarArbol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 </a:t>
            </a:r>
            <a:r>
              <a:rPr lang="en-US" dirty="0" err="1">
                <a:latin typeface="Courier"/>
                <a:cs typeface="Courier"/>
              </a:rPr>
              <a:t>irHastaMuro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	}</a:t>
            </a:r>
          </a:p>
        </p:txBody>
      </p:sp>
    </p:spTree>
    <p:extLst>
      <p:ext uri="{BB962C8B-B14F-4D97-AF65-F5344CB8AC3E}">
        <p14:creationId xmlns:p14="http://schemas.microsoft.com/office/powerpoint/2010/main" val="25608251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58" name="Text Box 2"/>
          <p:cNvSpPr txBox="1">
            <a:spLocks noChangeArrowheads="1"/>
          </p:cNvSpPr>
          <p:nvPr/>
        </p:nvSpPr>
        <p:spPr bwMode="auto">
          <a:xfrm>
            <a:off x="1050925" y="3886200"/>
            <a:ext cx="71786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latin typeface="Courier New" charset="0"/>
              </a:rPr>
              <a:t>9  /  5  *  c  +  32</a:t>
            </a:r>
          </a:p>
        </p:txBody>
      </p:sp>
      <p:sp>
        <p:nvSpPr>
          <p:cNvPr id="505860" name="Text Box 4"/>
          <p:cNvSpPr txBox="1">
            <a:spLocks noChangeArrowheads="1"/>
          </p:cNvSpPr>
          <p:nvPr/>
        </p:nvSpPr>
        <p:spPr bwMode="auto">
          <a:xfrm>
            <a:off x="457200" y="1189038"/>
            <a:ext cx="8229600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400" b="0" dirty="0" err="1"/>
              <a:t>Convertir</a:t>
            </a:r>
            <a:r>
              <a:rPr lang="en-US" sz="2400" b="0" dirty="0"/>
              <a:t> 100</a:t>
            </a:r>
            <a:r>
              <a:rPr lang="en-US" altLang="ja-JP" sz="2400" b="0" dirty="0">
                <a:cs typeface="ＭＳ Ｐゴシック" charset="0"/>
              </a:rPr>
              <a:t>˚ </a:t>
            </a:r>
            <a:r>
              <a:rPr lang="en-US" sz="2400" b="0" dirty="0"/>
              <a:t>Celsius a </a:t>
            </a:r>
            <a:r>
              <a:rPr lang="en-US" sz="2400" b="0" dirty="0" err="1"/>
              <a:t>grados</a:t>
            </a:r>
            <a:r>
              <a:rPr lang="en-US" sz="2400" b="0" dirty="0"/>
              <a:t> Fahrenheit:</a:t>
            </a:r>
          </a:p>
        </p:txBody>
      </p:sp>
      <p:sp>
        <p:nvSpPr>
          <p:cNvPr id="505861" name="Text Box 5"/>
          <p:cNvSpPr txBox="1">
            <a:spLocks noChangeArrowheads="1"/>
          </p:cNvSpPr>
          <p:nvPr/>
        </p:nvSpPr>
        <p:spPr bwMode="auto">
          <a:xfrm>
            <a:off x="1143000" y="2276475"/>
            <a:ext cx="7315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000">
                <a:latin typeface="Courier New" charset="0"/>
              </a:rPr>
              <a:t>double c = 100;</a:t>
            </a:r>
          </a:p>
          <a:p>
            <a:pPr algn="just">
              <a:lnSpc>
                <a:spcPct val="90000"/>
              </a:lnSpc>
            </a:pPr>
            <a:r>
              <a:rPr lang="en-US" sz="2000">
                <a:latin typeface="Courier New" charset="0"/>
              </a:rPr>
              <a:t>double f = 9 / 5 * c + 32;</a:t>
            </a:r>
          </a:p>
        </p:txBody>
      </p:sp>
      <p:sp>
        <p:nvSpPr>
          <p:cNvPr id="505863" name="Text Box 7"/>
          <p:cNvSpPr txBox="1">
            <a:spLocks noChangeArrowheads="1"/>
          </p:cNvSpPr>
          <p:nvPr/>
        </p:nvSpPr>
        <p:spPr bwMode="auto">
          <a:xfrm>
            <a:off x="457200" y="3403600"/>
            <a:ext cx="82296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400" b="0" dirty="0"/>
              <a:t>El </a:t>
            </a:r>
            <a:r>
              <a:rPr lang="en-US" sz="2400" b="0" dirty="0" err="1"/>
              <a:t>cálculo</a:t>
            </a:r>
            <a:r>
              <a:rPr lang="en-US" sz="2400" b="0" dirty="0"/>
              <a:t> </a:t>
            </a:r>
            <a:r>
              <a:rPr lang="en-US" sz="2400" b="0" dirty="0" err="1"/>
              <a:t>consiste</a:t>
            </a:r>
            <a:r>
              <a:rPr lang="en-US" sz="2400" b="0" dirty="0"/>
              <a:t> </a:t>
            </a:r>
            <a:r>
              <a:rPr lang="en-US" sz="2400" b="0" dirty="0" err="1"/>
              <a:t>en</a:t>
            </a:r>
            <a:r>
              <a:rPr lang="en-US" sz="2400" b="0" dirty="0"/>
              <a:t> </a:t>
            </a:r>
            <a:r>
              <a:rPr lang="en-US" sz="2400" b="0" dirty="0" err="1"/>
              <a:t>evaluar</a:t>
            </a:r>
            <a:r>
              <a:rPr lang="en-US" sz="2400" b="0" dirty="0"/>
              <a:t> la </a:t>
            </a:r>
            <a:r>
              <a:rPr lang="en-US" sz="2400" b="0" dirty="0" err="1"/>
              <a:t>siguiente</a:t>
            </a:r>
            <a:r>
              <a:rPr lang="en-US" sz="2400" b="0" dirty="0"/>
              <a:t> </a:t>
            </a:r>
            <a:r>
              <a:rPr lang="en-US" sz="2400" b="0" dirty="0" err="1"/>
              <a:t>expresión</a:t>
            </a:r>
            <a:endParaRPr lang="en-US" sz="2400" b="0" dirty="0"/>
          </a:p>
        </p:txBody>
      </p:sp>
      <p:grpSp>
        <p:nvGrpSpPr>
          <p:cNvPr id="505864" name="Group 8"/>
          <p:cNvGrpSpPr>
            <a:grpSpLocks/>
          </p:cNvGrpSpPr>
          <p:nvPr/>
        </p:nvGrpSpPr>
        <p:grpSpPr bwMode="auto">
          <a:xfrm>
            <a:off x="304800" y="3810000"/>
            <a:ext cx="8534400" cy="3048000"/>
            <a:chOff x="192" y="2400"/>
            <a:chExt cx="5376" cy="1920"/>
          </a:xfrm>
          <a:solidFill>
            <a:srgbClr val="FFFFFF"/>
          </a:solidFill>
        </p:grpSpPr>
        <p:sp>
          <p:nvSpPr>
            <p:cNvPr id="505865" name="Rectangle 9"/>
            <p:cNvSpPr>
              <a:spLocks noChangeArrowheads="1"/>
            </p:cNvSpPr>
            <p:nvPr/>
          </p:nvSpPr>
          <p:spPr bwMode="auto">
            <a:xfrm>
              <a:off x="192" y="3953"/>
              <a:ext cx="5376" cy="36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5866" name="Rectangle 10"/>
            <p:cNvSpPr>
              <a:spLocks noChangeArrowheads="1"/>
            </p:cNvSpPr>
            <p:nvPr/>
          </p:nvSpPr>
          <p:spPr bwMode="auto">
            <a:xfrm>
              <a:off x="192" y="2400"/>
              <a:ext cx="5376" cy="36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05867" name="Group 11"/>
          <p:cNvGrpSpPr>
            <a:grpSpLocks/>
          </p:cNvGrpSpPr>
          <p:nvPr/>
        </p:nvGrpSpPr>
        <p:grpSpPr bwMode="auto">
          <a:xfrm>
            <a:off x="609600" y="3987802"/>
            <a:ext cx="2819400" cy="1046163"/>
            <a:chOff x="384" y="2512"/>
            <a:chExt cx="1776" cy="659"/>
          </a:xfrm>
        </p:grpSpPr>
        <p:sp>
          <p:nvSpPr>
            <p:cNvPr id="505868" name="AutoShape 12"/>
            <p:cNvSpPr>
              <a:spLocks noChangeArrowheads="1"/>
            </p:cNvSpPr>
            <p:nvPr/>
          </p:nvSpPr>
          <p:spPr bwMode="auto">
            <a:xfrm>
              <a:off x="384" y="2512"/>
              <a:ext cx="1776" cy="624"/>
            </a:xfrm>
            <a:prstGeom prst="wedgeRectCallout">
              <a:avLst>
                <a:gd name="adj1" fmla="val 50620"/>
                <a:gd name="adj2" fmla="val 8125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endParaRPr lang="en-US" sz="1600" b="0"/>
            </a:p>
          </p:txBody>
        </p:sp>
        <p:sp>
          <p:nvSpPr>
            <p:cNvPr id="505869" name="Text Box 13"/>
            <p:cNvSpPr txBox="1">
              <a:spLocks noChangeArrowheads="1"/>
            </p:cNvSpPr>
            <p:nvPr/>
          </p:nvSpPr>
          <p:spPr bwMode="auto">
            <a:xfrm>
              <a:off x="480" y="2530"/>
              <a:ext cx="1632" cy="6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600" b="0" dirty="0"/>
                <a:t>El </a:t>
              </a:r>
              <a:r>
                <a:rPr lang="en-US" sz="1600" b="0" dirty="0" err="1"/>
                <a:t>problema</a:t>
              </a:r>
              <a:r>
                <a:rPr lang="en-US" sz="1600" b="0" dirty="0"/>
                <a:t> </a:t>
              </a:r>
              <a:r>
                <a:rPr lang="en-US" sz="1600" b="0" dirty="0" err="1"/>
                <a:t>radica</a:t>
              </a:r>
              <a:r>
                <a:rPr lang="en-US" sz="1600" b="0" dirty="0"/>
                <a:t> </a:t>
              </a:r>
              <a:r>
                <a:rPr lang="en-US" sz="1600" b="0" dirty="0" err="1"/>
                <a:t>en</a:t>
              </a:r>
              <a:r>
                <a:rPr lang="en-US" sz="1600" b="0" dirty="0"/>
                <a:t> que </a:t>
              </a:r>
              <a:r>
                <a:rPr lang="en-US" dirty="0">
                  <a:latin typeface="Courier New" charset="0"/>
                </a:rPr>
                <a:t>9</a:t>
              </a:r>
              <a:r>
                <a:rPr lang="en-US" sz="1600" b="0" dirty="0"/>
                <a:t> y </a:t>
              </a:r>
              <a:r>
                <a:rPr lang="en-US" dirty="0">
                  <a:latin typeface="Courier New" charset="0"/>
                </a:rPr>
                <a:t>5</a:t>
              </a:r>
              <a:r>
                <a:rPr lang="en-US" sz="1600" b="0" dirty="0"/>
                <a:t> son de </a:t>
              </a:r>
              <a:r>
                <a:rPr lang="en-US" sz="1600" b="0" dirty="0" err="1"/>
                <a:t>tipo</a:t>
              </a:r>
              <a:r>
                <a:rPr lang="en-US" sz="1600" b="0" dirty="0"/>
                <a:t>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sz="1600" b="0" dirty="0"/>
                <a:t>, </a:t>
              </a:r>
              <a:r>
                <a:rPr lang="en-US" sz="1600" b="0" dirty="0" err="1"/>
                <a:t>por</a:t>
              </a:r>
              <a:r>
                <a:rPr lang="en-US" sz="1600" b="0" dirty="0"/>
                <a:t> lo </a:t>
              </a:r>
              <a:r>
                <a:rPr lang="en-US" sz="1600" b="0" dirty="0" err="1"/>
                <a:t>tanto</a:t>
              </a:r>
              <a:r>
                <a:rPr lang="en-US" sz="1600" b="0" dirty="0"/>
                <a:t> el </a:t>
              </a:r>
              <a:r>
                <a:rPr lang="en-US" sz="1600" b="0" dirty="0" err="1"/>
                <a:t>resultado</a:t>
              </a:r>
              <a:r>
                <a:rPr lang="en-US" sz="1600" b="0" dirty="0"/>
                <a:t> </a:t>
              </a:r>
              <a:r>
                <a:rPr lang="en-US" sz="1600" b="0" dirty="0" err="1"/>
                <a:t>es</a:t>
              </a:r>
              <a:r>
                <a:rPr lang="en-US" sz="1600" b="0" dirty="0"/>
                <a:t> </a:t>
              </a:r>
              <a:r>
                <a:rPr lang="en-US" sz="1600" b="0" dirty="0" err="1"/>
                <a:t>también</a:t>
              </a:r>
              <a:r>
                <a:rPr lang="en-US" sz="1600" b="0" dirty="0"/>
                <a:t> un </a:t>
              </a:r>
              <a:r>
                <a:rPr lang="en-US" dirty="0">
                  <a:latin typeface="Courier New" charset="0"/>
                </a:rPr>
                <a:t>int</a:t>
              </a:r>
              <a:r>
                <a:rPr lang="en-US" sz="1600" b="0" dirty="0"/>
                <a:t>.</a:t>
              </a:r>
            </a:p>
          </p:txBody>
        </p:sp>
      </p:grpSp>
      <p:sp>
        <p:nvSpPr>
          <p:cNvPr id="505870" name="Text Box 14"/>
          <p:cNvSpPr txBox="1">
            <a:spLocks noChangeArrowheads="1"/>
          </p:cNvSpPr>
          <p:nvPr/>
        </p:nvSpPr>
        <p:spPr bwMode="auto">
          <a:xfrm>
            <a:off x="1058863" y="6007100"/>
            <a:ext cx="71786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latin typeface="Courier New" charset="0"/>
              </a:rPr>
              <a:t>9  /  5  *  c  +  32</a:t>
            </a:r>
          </a:p>
        </p:txBody>
      </p:sp>
      <p:grpSp>
        <p:nvGrpSpPr>
          <p:cNvPr id="505871" name="Group 15"/>
          <p:cNvGrpSpPr>
            <a:grpSpLocks/>
          </p:cNvGrpSpPr>
          <p:nvPr/>
        </p:nvGrpSpPr>
        <p:grpSpPr bwMode="auto">
          <a:xfrm>
            <a:off x="3132138" y="3987800"/>
            <a:ext cx="3024187" cy="2032000"/>
            <a:chOff x="1973" y="2512"/>
            <a:chExt cx="1905" cy="1280"/>
          </a:xfrm>
        </p:grpSpPr>
        <p:grpSp>
          <p:nvGrpSpPr>
            <p:cNvPr id="505872" name="Group 16"/>
            <p:cNvGrpSpPr>
              <a:grpSpLocks/>
            </p:cNvGrpSpPr>
            <p:nvPr/>
          </p:nvGrpSpPr>
          <p:grpSpPr bwMode="auto">
            <a:xfrm>
              <a:off x="1973" y="3304"/>
              <a:ext cx="531" cy="470"/>
              <a:chOff x="1973" y="3256"/>
              <a:chExt cx="531" cy="470"/>
            </a:xfrm>
          </p:grpSpPr>
          <p:sp>
            <p:nvSpPr>
              <p:cNvPr id="505873" name="Line 17"/>
              <p:cNvSpPr>
                <a:spLocks noChangeShapeType="1"/>
              </p:cNvSpPr>
              <p:nvPr/>
            </p:nvSpPr>
            <p:spPr bwMode="auto">
              <a:xfrm flipV="1">
                <a:off x="1973" y="3467"/>
                <a:ext cx="267" cy="2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4" name="Line 18"/>
              <p:cNvSpPr>
                <a:spLocks noChangeShapeType="1"/>
              </p:cNvSpPr>
              <p:nvPr/>
            </p:nvSpPr>
            <p:spPr bwMode="auto">
              <a:xfrm>
                <a:off x="2240" y="3464"/>
                <a:ext cx="0" cy="2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5" name="Line 19"/>
              <p:cNvSpPr>
                <a:spLocks noChangeShapeType="1"/>
              </p:cNvSpPr>
              <p:nvPr/>
            </p:nvSpPr>
            <p:spPr bwMode="auto">
              <a:xfrm flipH="1" flipV="1">
                <a:off x="2237" y="3464"/>
                <a:ext cx="267" cy="2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6" name="Text Box 20"/>
              <p:cNvSpPr txBox="1">
                <a:spLocks noChangeArrowheads="1"/>
              </p:cNvSpPr>
              <p:nvPr/>
            </p:nvSpPr>
            <p:spPr bwMode="auto">
              <a:xfrm>
                <a:off x="2096" y="3256"/>
                <a:ext cx="288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</a:t>
                </a:r>
              </a:p>
            </p:txBody>
          </p:sp>
        </p:grpSp>
        <p:grpSp>
          <p:nvGrpSpPr>
            <p:cNvPr id="505877" name="Group 21"/>
            <p:cNvGrpSpPr>
              <a:grpSpLocks/>
            </p:cNvGrpSpPr>
            <p:nvPr/>
          </p:nvGrpSpPr>
          <p:grpSpPr bwMode="auto">
            <a:xfrm>
              <a:off x="2304" y="2848"/>
              <a:ext cx="889" cy="944"/>
              <a:chOff x="2304" y="2928"/>
              <a:chExt cx="889" cy="944"/>
            </a:xfrm>
          </p:grpSpPr>
          <p:sp>
            <p:nvSpPr>
              <p:cNvPr id="505878" name="Line 22"/>
              <p:cNvSpPr>
                <a:spLocks noChangeShapeType="1"/>
              </p:cNvSpPr>
              <p:nvPr/>
            </p:nvSpPr>
            <p:spPr bwMode="auto">
              <a:xfrm flipV="1">
                <a:off x="2880" y="3152"/>
                <a:ext cx="0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9" name="Line 23"/>
              <p:cNvSpPr>
                <a:spLocks noChangeShapeType="1"/>
              </p:cNvSpPr>
              <p:nvPr/>
            </p:nvSpPr>
            <p:spPr bwMode="auto">
              <a:xfrm flipH="1">
                <a:off x="2304" y="3152"/>
                <a:ext cx="57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0" name="Line 24"/>
              <p:cNvSpPr>
                <a:spLocks noChangeShapeType="1"/>
              </p:cNvSpPr>
              <p:nvPr/>
            </p:nvSpPr>
            <p:spPr bwMode="auto">
              <a:xfrm>
                <a:off x="2880" y="3152"/>
                <a:ext cx="313" cy="70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1" name="Text Box 25"/>
              <p:cNvSpPr txBox="1">
                <a:spLocks noChangeArrowheads="1"/>
              </p:cNvSpPr>
              <p:nvPr/>
            </p:nvSpPr>
            <p:spPr bwMode="auto">
              <a:xfrm>
                <a:off x="2659" y="2928"/>
                <a:ext cx="442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100</a:t>
                </a:r>
              </a:p>
            </p:txBody>
          </p:sp>
        </p:grpSp>
        <p:grpSp>
          <p:nvGrpSpPr>
            <p:cNvPr id="505882" name="Group 26"/>
            <p:cNvGrpSpPr>
              <a:grpSpLocks/>
            </p:cNvGrpSpPr>
            <p:nvPr/>
          </p:nvGrpSpPr>
          <p:grpSpPr bwMode="auto">
            <a:xfrm>
              <a:off x="3055" y="2512"/>
              <a:ext cx="823" cy="1272"/>
              <a:chOff x="3055" y="2592"/>
              <a:chExt cx="823" cy="1272"/>
            </a:xfrm>
          </p:grpSpPr>
          <p:sp>
            <p:nvSpPr>
              <p:cNvPr id="505883" name="Line 27"/>
              <p:cNvSpPr>
                <a:spLocks noChangeShapeType="1"/>
              </p:cNvSpPr>
              <p:nvPr/>
            </p:nvSpPr>
            <p:spPr bwMode="auto">
              <a:xfrm flipV="1">
                <a:off x="3504" y="2800"/>
                <a:ext cx="0" cy="10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4" name="Line 28"/>
              <p:cNvSpPr>
                <a:spLocks noChangeShapeType="1"/>
              </p:cNvSpPr>
              <p:nvPr/>
            </p:nvSpPr>
            <p:spPr bwMode="auto">
              <a:xfrm>
                <a:off x="3505" y="2797"/>
                <a:ext cx="373" cy="10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5" name="Line 29"/>
              <p:cNvSpPr>
                <a:spLocks noChangeShapeType="1"/>
              </p:cNvSpPr>
              <p:nvPr/>
            </p:nvSpPr>
            <p:spPr bwMode="auto">
              <a:xfrm flipH="1">
                <a:off x="3055" y="2797"/>
                <a:ext cx="45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6" name="Text Box 30"/>
              <p:cNvSpPr txBox="1">
                <a:spLocks noChangeArrowheads="1"/>
              </p:cNvSpPr>
              <p:nvPr/>
            </p:nvSpPr>
            <p:spPr bwMode="auto">
              <a:xfrm>
                <a:off x="3288" y="2592"/>
                <a:ext cx="442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132</a:t>
                </a:r>
              </a:p>
            </p:txBody>
          </p:sp>
        </p:grpSp>
      </p:grpSp>
      <p:sp>
        <p:nvSpPr>
          <p:cNvPr id="3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División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entera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325" y="1619925"/>
            <a:ext cx="1576613" cy="157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0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858" grpId="0"/>
      <p:bldP spid="505870" grpId="0" build="p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907" name="Group 3"/>
          <p:cNvGrpSpPr>
            <a:grpSpLocks/>
          </p:cNvGrpSpPr>
          <p:nvPr/>
        </p:nvGrpSpPr>
        <p:grpSpPr bwMode="auto">
          <a:xfrm>
            <a:off x="0" y="1143000"/>
            <a:ext cx="9144000" cy="5715000"/>
            <a:chOff x="0" y="720"/>
            <a:chExt cx="5760" cy="3600"/>
          </a:xfrm>
          <a:solidFill>
            <a:srgbClr val="FFFFFF"/>
          </a:solidFill>
        </p:grpSpPr>
        <p:sp>
          <p:nvSpPr>
            <p:cNvPr id="507908" name="Rectangle 4"/>
            <p:cNvSpPr>
              <a:spLocks noChangeArrowheads="1"/>
            </p:cNvSpPr>
            <p:nvPr/>
          </p:nvSpPr>
          <p:spPr bwMode="auto">
            <a:xfrm>
              <a:off x="0" y="720"/>
              <a:ext cx="5760" cy="36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09" name="Text Box 5"/>
            <p:cNvSpPr txBox="1">
              <a:spLocks noChangeArrowheads="1"/>
            </p:cNvSpPr>
            <p:nvPr/>
          </p:nvSpPr>
          <p:spPr bwMode="auto">
            <a:xfrm>
              <a:off x="288" y="749"/>
              <a:ext cx="5184" cy="47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90000"/>
                </a:lnSpc>
              </a:pPr>
              <a:r>
                <a:rPr lang="en-US" sz="2400" b="0" dirty="0"/>
                <a:t>El </a:t>
              </a:r>
              <a:r>
                <a:rPr lang="en-US" sz="2400" b="0" dirty="0" err="1"/>
                <a:t>problema</a:t>
              </a:r>
              <a:r>
                <a:rPr lang="en-US" sz="2400" b="0" dirty="0"/>
                <a:t> se </a:t>
              </a:r>
              <a:r>
                <a:rPr lang="en-US" sz="2400" b="0" dirty="0" err="1"/>
                <a:t>puede</a:t>
              </a:r>
              <a:r>
                <a:rPr lang="en-US" sz="2400" b="0" dirty="0"/>
                <a:t> </a:t>
              </a:r>
              <a:r>
                <a:rPr lang="en-US" sz="2400" b="0" dirty="0" err="1"/>
                <a:t>solucionar</a:t>
              </a:r>
              <a:r>
                <a:rPr lang="en-US" sz="2400" b="0" dirty="0"/>
                <a:t> </a:t>
              </a:r>
              <a:r>
                <a:rPr lang="en-US" sz="2400" dirty="0" err="1"/>
                <a:t>convirtiendo</a:t>
              </a:r>
              <a:r>
                <a:rPr lang="en-US" sz="2400" dirty="0"/>
                <a:t> la </a:t>
              </a:r>
              <a:r>
                <a:rPr lang="en-US" sz="2400" dirty="0" err="1"/>
                <a:t>división</a:t>
              </a:r>
              <a:r>
                <a:rPr lang="en-US" sz="2400" dirty="0"/>
                <a:t> </a:t>
              </a:r>
              <a:r>
                <a:rPr lang="en-US" sz="2400" dirty="0" err="1"/>
                <a:t>entera</a:t>
              </a:r>
              <a:r>
                <a:rPr lang="en-US" sz="2400" dirty="0"/>
                <a:t> </a:t>
              </a:r>
              <a:r>
                <a:rPr lang="en-US" sz="2400" dirty="0" err="1"/>
                <a:t>en</a:t>
              </a:r>
              <a:r>
                <a:rPr lang="en-US" sz="2400" dirty="0"/>
                <a:t> </a:t>
              </a:r>
              <a:r>
                <a:rPr lang="en-US" sz="2400" dirty="0" err="1"/>
                <a:t>división</a:t>
              </a:r>
              <a:r>
                <a:rPr lang="en-US" sz="2400" dirty="0"/>
                <a:t> de </a:t>
              </a:r>
              <a:r>
                <a:rPr lang="en-US" sz="2400" dirty="0" err="1"/>
                <a:t>tipo</a:t>
              </a:r>
              <a:r>
                <a:rPr lang="en-US" sz="2400" dirty="0"/>
                <a:t> </a:t>
              </a:r>
              <a:r>
                <a:rPr lang="en-US" sz="2000" dirty="0">
                  <a:latin typeface="Courier New" charset="0"/>
                </a:rPr>
                <a:t>double</a:t>
              </a:r>
              <a:r>
                <a:rPr lang="en-US" sz="2400" b="0" dirty="0"/>
                <a:t>, </a:t>
              </a:r>
              <a:r>
                <a:rPr lang="en-US" sz="2400" b="0" dirty="0" err="1"/>
                <a:t>agregando</a:t>
              </a:r>
              <a:r>
                <a:rPr lang="en-US" sz="2400" dirty="0"/>
                <a:t> </a:t>
              </a:r>
              <a:r>
                <a:rPr lang="en-US" sz="2400" dirty="0" err="1"/>
                <a:t>decimales</a:t>
              </a:r>
              <a:endParaRPr lang="en-US" sz="2400" b="0" dirty="0"/>
            </a:p>
          </p:txBody>
        </p:sp>
        <p:sp>
          <p:nvSpPr>
            <p:cNvPr id="507910" name="Text Box 6"/>
            <p:cNvSpPr txBox="1">
              <a:spLocks noChangeArrowheads="1"/>
            </p:cNvSpPr>
            <p:nvPr/>
          </p:nvSpPr>
          <p:spPr bwMode="auto">
            <a:xfrm>
              <a:off x="1298" y="1424"/>
              <a:ext cx="2859" cy="41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90000"/>
                </a:lnSpc>
              </a:pPr>
              <a:r>
                <a:rPr lang="en-US" sz="2000" dirty="0">
                  <a:latin typeface="Courier New" charset="0"/>
                </a:rPr>
                <a:t>double c = 100;</a:t>
              </a:r>
            </a:p>
            <a:p>
              <a:pPr algn="just">
                <a:lnSpc>
                  <a:spcPct val="90000"/>
                </a:lnSpc>
              </a:pPr>
              <a:r>
                <a:rPr lang="en-US" sz="2000" dirty="0">
                  <a:latin typeface="Courier New" charset="0"/>
                </a:rPr>
                <a:t>double f = 9.0 / 5 * c + 32;</a:t>
              </a:r>
            </a:p>
          </p:txBody>
        </p:sp>
      </p:grpSp>
      <p:grpSp>
        <p:nvGrpSpPr>
          <p:cNvPr id="507911" name="Group 7"/>
          <p:cNvGrpSpPr>
            <a:grpSpLocks/>
          </p:cNvGrpSpPr>
          <p:nvPr/>
        </p:nvGrpSpPr>
        <p:grpSpPr bwMode="auto">
          <a:xfrm>
            <a:off x="457200" y="3048000"/>
            <a:ext cx="8229600" cy="3540125"/>
            <a:chOff x="288" y="1920"/>
            <a:chExt cx="5184" cy="2230"/>
          </a:xfrm>
        </p:grpSpPr>
        <p:sp>
          <p:nvSpPr>
            <p:cNvPr id="507912" name="Text Box 8"/>
            <p:cNvSpPr txBox="1">
              <a:spLocks noChangeArrowheads="1"/>
            </p:cNvSpPr>
            <p:nvPr/>
          </p:nvSpPr>
          <p:spPr bwMode="auto">
            <a:xfrm>
              <a:off x="288" y="1920"/>
              <a:ext cx="5184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90000"/>
                </a:lnSpc>
              </a:pPr>
              <a:r>
                <a:rPr lang="en-US" sz="2400" b="0" dirty="0"/>
                <a:t>El </a:t>
              </a:r>
              <a:r>
                <a:rPr lang="en-US" sz="2400" b="0" dirty="0" err="1"/>
                <a:t>cálculo</a:t>
              </a:r>
              <a:r>
                <a:rPr lang="en-US" sz="2400" b="0" dirty="0"/>
                <a:t> se </a:t>
              </a:r>
              <a:r>
                <a:rPr lang="en-US" sz="2400" b="0" dirty="0" err="1"/>
                <a:t>verá</a:t>
              </a:r>
              <a:r>
                <a:rPr lang="en-US" sz="2400" b="0" dirty="0"/>
                <a:t> </a:t>
              </a:r>
              <a:r>
                <a:rPr lang="en-US" sz="2400" b="0" dirty="0" err="1"/>
                <a:t>ahora</a:t>
              </a:r>
              <a:r>
                <a:rPr lang="en-US" sz="2400" b="0" dirty="0"/>
                <a:t> </a:t>
              </a:r>
              <a:r>
                <a:rPr lang="en-US" sz="2400" b="0" dirty="0" err="1"/>
                <a:t>así</a:t>
              </a:r>
              <a:r>
                <a:rPr lang="en-US" sz="2400" b="0" dirty="0"/>
                <a:t>:</a:t>
              </a:r>
            </a:p>
          </p:txBody>
        </p:sp>
        <p:sp>
          <p:nvSpPr>
            <p:cNvPr id="507913" name="Line 9"/>
            <p:cNvSpPr>
              <a:spLocks noChangeShapeType="1"/>
            </p:cNvSpPr>
            <p:nvPr/>
          </p:nvSpPr>
          <p:spPr bwMode="auto">
            <a:xfrm flipV="1">
              <a:off x="2019" y="3211"/>
              <a:ext cx="567" cy="6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4" name="Line 10"/>
            <p:cNvSpPr>
              <a:spLocks noChangeShapeType="1"/>
            </p:cNvSpPr>
            <p:nvPr/>
          </p:nvSpPr>
          <p:spPr bwMode="auto">
            <a:xfrm>
              <a:off x="2586" y="3208"/>
              <a:ext cx="7" cy="6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5" name="Line 11"/>
            <p:cNvSpPr>
              <a:spLocks noChangeShapeType="1"/>
            </p:cNvSpPr>
            <p:nvPr/>
          </p:nvSpPr>
          <p:spPr bwMode="auto">
            <a:xfrm flipH="1" flipV="1">
              <a:off x="2583" y="3208"/>
              <a:ext cx="290" cy="6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6" name="Text Box 12"/>
            <p:cNvSpPr txBox="1">
              <a:spLocks noChangeArrowheads="1"/>
            </p:cNvSpPr>
            <p:nvPr/>
          </p:nvSpPr>
          <p:spPr bwMode="auto">
            <a:xfrm>
              <a:off x="2296" y="3000"/>
              <a:ext cx="576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1.8</a:t>
              </a:r>
            </a:p>
          </p:txBody>
        </p:sp>
        <p:sp>
          <p:nvSpPr>
            <p:cNvPr id="507917" name="Line 13"/>
            <p:cNvSpPr>
              <a:spLocks noChangeShapeType="1"/>
            </p:cNvSpPr>
            <p:nvPr/>
          </p:nvSpPr>
          <p:spPr bwMode="auto">
            <a:xfrm flipV="1">
              <a:off x="3225" y="2768"/>
              <a:ext cx="1" cy="11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8" name="Line 14"/>
            <p:cNvSpPr>
              <a:spLocks noChangeShapeType="1"/>
            </p:cNvSpPr>
            <p:nvPr/>
          </p:nvSpPr>
          <p:spPr bwMode="auto">
            <a:xfrm flipH="1">
              <a:off x="2768" y="2768"/>
              <a:ext cx="458" cy="2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9" name="Line 15"/>
            <p:cNvSpPr>
              <a:spLocks noChangeShapeType="1"/>
            </p:cNvSpPr>
            <p:nvPr/>
          </p:nvSpPr>
          <p:spPr bwMode="auto">
            <a:xfrm>
              <a:off x="3226" y="2768"/>
              <a:ext cx="291" cy="1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0" name="Text Box 16"/>
            <p:cNvSpPr txBox="1">
              <a:spLocks noChangeArrowheads="1"/>
            </p:cNvSpPr>
            <p:nvPr/>
          </p:nvSpPr>
          <p:spPr bwMode="auto">
            <a:xfrm>
              <a:off x="2880" y="2544"/>
              <a:ext cx="672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180.0</a:t>
              </a:r>
            </a:p>
          </p:txBody>
        </p:sp>
        <p:sp>
          <p:nvSpPr>
            <p:cNvPr id="507921" name="Line 17"/>
            <p:cNvSpPr>
              <a:spLocks noChangeShapeType="1"/>
            </p:cNvSpPr>
            <p:nvPr/>
          </p:nvSpPr>
          <p:spPr bwMode="auto">
            <a:xfrm flipV="1">
              <a:off x="3850" y="2416"/>
              <a:ext cx="0" cy="15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2" name="Line 18"/>
            <p:cNvSpPr>
              <a:spLocks noChangeShapeType="1"/>
            </p:cNvSpPr>
            <p:nvPr/>
          </p:nvSpPr>
          <p:spPr bwMode="auto">
            <a:xfrm>
              <a:off x="3851" y="2413"/>
              <a:ext cx="365" cy="15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3" name="Line 19"/>
            <p:cNvSpPr>
              <a:spLocks noChangeShapeType="1"/>
            </p:cNvSpPr>
            <p:nvPr/>
          </p:nvSpPr>
          <p:spPr bwMode="auto">
            <a:xfrm flipH="1">
              <a:off x="3467" y="2413"/>
              <a:ext cx="384" cy="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4" name="Text Box 20"/>
            <p:cNvSpPr txBox="1">
              <a:spLocks noChangeArrowheads="1"/>
            </p:cNvSpPr>
            <p:nvPr/>
          </p:nvSpPr>
          <p:spPr bwMode="auto">
            <a:xfrm>
              <a:off x="3488" y="2192"/>
              <a:ext cx="720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212.0</a:t>
              </a:r>
            </a:p>
          </p:txBody>
        </p:sp>
        <p:sp>
          <p:nvSpPr>
            <p:cNvPr id="507925" name="Text Box 21"/>
            <p:cNvSpPr txBox="1">
              <a:spLocks noChangeArrowheads="1"/>
            </p:cNvSpPr>
            <p:nvPr/>
          </p:nvSpPr>
          <p:spPr bwMode="auto">
            <a:xfrm>
              <a:off x="432" y="3896"/>
              <a:ext cx="4706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dirty="0">
                  <a:latin typeface="Courier New" charset="0"/>
                </a:rPr>
                <a:t>            /  5  *  c  +  32</a:t>
              </a:r>
            </a:p>
          </p:txBody>
        </p:sp>
        <p:sp>
          <p:nvSpPr>
            <p:cNvPr id="507928" name="Text Box 24"/>
            <p:cNvSpPr txBox="1">
              <a:spLocks noChangeArrowheads="1"/>
            </p:cNvSpPr>
            <p:nvPr/>
          </p:nvSpPr>
          <p:spPr bwMode="auto">
            <a:xfrm>
              <a:off x="1688" y="3892"/>
              <a:ext cx="576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dirty="0">
                  <a:latin typeface="Courier New" charset="0"/>
                </a:rPr>
                <a:t>9.0</a:t>
              </a:r>
            </a:p>
          </p:txBody>
        </p:sp>
      </p:grpSp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División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entera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6752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7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Operadores</a:t>
            </a:r>
            <a:r>
              <a:rPr lang="en-US" sz="3600" dirty="0">
                <a:solidFill>
                  <a:schemeClr val="bg1"/>
                </a:solidFill>
              </a:rPr>
              <a:t> de </a:t>
            </a:r>
            <a:r>
              <a:rPr lang="en-US" sz="3600" dirty="0" err="1">
                <a:solidFill>
                  <a:schemeClr val="bg1"/>
                </a:solidFill>
              </a:rPr>
              <a:t>comparación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446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82711" y="2169738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&lt;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307382" y="2119442"/>
            <a:ext cx="310570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 err="1"/>
              <a:t>Menor</a:t>
            </a:r>
            <a:r>
              <a:rPr lang="en-US" sz="4000" b="0" dirty="0"/>
              <a:t> que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82711" y="2826232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&gt;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307383" y="2775936"/>
            <a:ext cx="294353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Mayor que</a:t>
            </a: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392539" y="2169738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==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386794" y="2119442"/>
            <a:ext cx="332881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 err="1"/>
              <a:t>Igual</a:t>
            </a:r>
            <a:r>
              <a:rPr lang="en-US" sz="4000" b="0" dirty="0"/>
              <a:t> </a:t>
            </a: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413087" y="2826232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&gt;=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378854" y="2775936"/>
            <a:ext cx="347582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Mayor o </a:t>
            </a:r>
            <a:r>
              <a:rPr lang="en-US" sz="4000" b="0" dirty="0" err="1"/>
              <a:t>igual</a:t>
            </a:r>
            <a:endParaRPr lang="en-US" sz="4000" b="0" dirty="0"/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4392539" y="3495962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&lt;=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5386794" y="3445666"/>
            <a:ext cx="319488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 err="1"/>
              <a:t>Menor</a:t>
            </a:r>
            <a:r>
              <a:rPr lang="en-US" sz="4000" dirty="0"/>
              <a:t> o</a:t>
            </a:r>
            <a:r>
              <a:rPr lang="en-US" sz="4000" b="0" dirty="0"/>
              <a:t> </a:t>
            </a:r>
            <a:r>
              <a:rPr lang="en-US" sz="4000" b="0" dirty="0" err="1"/>
              <a:t>igual</a:t>
            </a:r>
            <a:endParaRPr lang="en-US" sz="4000" b="0" dirty="0"/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i="1" dirty="0" err="1">
                <a:solidFill>
                  <a:schemeClr val="tx1"/>
                </a:solidFill>
                <a:latin typeface="Century Gothic"/>
                <a:cs typeface="Century Gothic"/>
              </a:rPr>
              <a:t>Operadores</a:t>
            </a:r>
            <a:r>
              <a:rPr lang="en-US" sz="4000" b="1" i="1" dirty="0">
                <a:solidFill>
                  <a:schemeClr val="tx1"/>
                </a:solidFill>
                <a:latin typeface="Century Gothic"/>
                <a:cs typeface="Century Gothic"/>
              </a:rPr>
              <a:t> de </a:t>
            </a:r>
            <a:r>
              <a:rPr lang="en-US" sz="4000" b="1" i="1" dirty="0" err="1">
                <a:solidFill>
                  <a:schemeClr val="tx1"/>
                </a:solidFill>
                <a:latin typeface="Century Gothic"/>
                <a:cs typeface="Century Gothic"/>
              </a:rPr>
              <a:t>comparación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479241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578310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Condicionales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84FAA77-16BB-094A-A252-6688A01392E3}"/>
              </a:ext>
            </a:extLst>
          </p:cNvPr>
          <p:cNvSpPr/>
          <p:nvPr/>
        </p:nvSpPr>
        <p:spPr>
          <a:xfrm>
            <a:off x="45720" y="1741992"/>
            <a:ext cx="9403080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40000"/>
              </a:spcBef>
            </a:pPr>
            <a:r>
              <a:rPr lang="en-US" sz="1500" b="1" dirty="0">
                <a:solidFill>
                  <a:srgbClr val="7030A0"/>
                </a:solidFill>
                <a:latin typeface="Courier New" charset="0"/>
              </a:rPr>
              <a:t>public</a:t>
            </a:r>
            <a:r>
              <a:rPr lang="en-US" sz="1500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1500" b="1" dirty="0">
                <a:solidFill>
                  <a:srgbClr val="7030A0"/>
                </a:solidFill>
                <a:latin typeface="Courier New" charset="0"/>
              </a:rPr>
              <a:t>void</a:t>
            </a:r>
            <a:r>
              <a:rPr lang="en-US" sz="1500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1500" dirty="0">
                <a:latin typeface="Courier New" charset="0"/>
              </a:rPr>
              <a:t>run() {</a:t>
            </a:r>
          </a:p>
          <a:p>
            <a:pPr>
              <a:spcBef>
                <a:spcPct val="20000"/>
              </a:spcBef>
            </a:pPr>
            <a:r>
              <a:rPr lang="en-US" sz="1500" dirty="0">
                <a:latin typeface="Courier New" charset="0"/>
              </a:rPr>
              <a:t>    </a:t>
            </a:r>
            <a:r>
              <a:rPr lang="en-US" sz="1500" dirty="0" err="1">
                <a:latin typeface="Courier New" charset="0"/>
              </a:rPr>
              <a:t>imprimir</a:t>
            </a:r>
            <a:r>
              <a:rPr lang="en-US" sz="1500" dirty="0">
                <a:latin typeface="Courier New" charset="0"/>
              </a:rPr>
              <a:t>(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”Este </a:t>
            </a:r>
            <a:r>
              <a:rPr lang="en-US" sz="1500" dirty="0" err="1">
                <a:solidFill>
                  <a:srgbClr val="0027FF"/>
                </a:solidFill>
                <a:latin typeface="Courier New" charset="0"/>
              </a:rPr>
              <a:t>programa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 </a:t>
            </a:r>
            <a:r>
              <a:rPr lang="en-US" sz="1500" dirty="0" err="1">
                <a:solidFill>
                  <a:srgbClr val="0027FF"/>
                </a:solidFill>
                <a:latin typeface="Courier New" charset="0"/>
              </a:rPr>
              <a:t>identifica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 </a:t>
            </a:r>
            <a:r>
              <a:rPr lang="en-US" sz="1500" dirty="0" err="1">
                <a:solidFill>
                  <a:srgbClr val="0027FF"/>
                </a:solidFill>
                <a:latin typeface="Courier New" charset="0"/>
              </a:rPr>
              <a:t>si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 </a:t>
            </a:r>
            <a:r>
              <a:rPr lang="en-US" sz="1500" dirty="0" err="1">
                <a:solidFill>
                  <a:srgbClr val="0027FF"/>
                </a:solidFill>
                <a:latin typeface="Courier New" charset="0"/>
              </a:rPr>
              <a:t>eres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 cool o no."</a:t>
            </a:r>
            <a:r>
              <a:rPr lang="en-US" sz="1500" dirty="0">
                <a:latin typeface="Courier New" charset="0"/>
              </a:rPr>
              <a:t>);</a:t>
            </a:r>
          </a:p>
          <a:p>
            <a:pPr>
              <a:spcBef>
                <a:spcPct val="20000"/>
              </a:spcBef>
            </a:pPr>
            <a:r>
              <a:rPr lang="en-US" sz="1500" dirty="0">
                <a:latin typeface="Courier New" charset="0"/>
              </a:rPr>
              <a:t>	</a:t>
            </a:r>
            <a:r>
              <a:rPr lang="en-US" sz="1500" b="1" dirty="0" err="1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1500" dirty="0">
                <a:latin typeface="Courier New" charset="0"/>
              </a:rPr>
              <a:t> </a:t>
            </a:r>
            <a:r>
              <a:rPr lang="en-US" sz="1500" dirty="0" err="1">
                <a:latin typeface="Courier New" charset="0"/>
              </a:rPr>
              <a:t>numeroCanciones</a:t>
            </a:r>
            <a:r>
              <a:rPr lang="en-US" sz="1500" dirty="0">
                <a:latin typeface="Courier New" charset="0"/>
              </a:rPr>
              <a:t> = </a:t>
            </a:r>
            <a:r>
              <a:rPr lang="en-US" sz="1500" dirty="0" err="1">
                <a:latin typeface="Courier New" charset="0"/>
              </a:rPr>
              <a:t>leerInt</a:t>
            </a:r>
            <a:r>
              <a:rPr lang="en-US" sz="1500" dirty="0">
                <a:latin typeface="Courier New" charset="0"/>
              </a:rPr>
              <a:t>(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”</a:t>
            </a:r>
            <a:r>
              <a:rPr lang="en-US" sz="1500" dirty="0" err="1">
                <a:solidFill>
                  <a:srgbClr val="0027FF"/>
                </a:solidFill>
                <a:latin typeface="Courier New" charset="0"/>
              </a:rPr>
              <a:t>Cuántas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 </a:t>
            </a:r>
            <a:r>
              <a:rPr lang="en-US" sz="1500" dirty="0" err="1">
                <a:solidFill>
                  <a:srgbClr val="0027FF"/>
                </a:solidFill>
                <a:latin typeface="Courier New" charset="0"/>
              </a:rPr>
              <a:t>canciones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 </a:t>
            </a:r>
            <a:r>
              <a:rPr lang="en-US" sz="1500" dirty="0" err="1">
                <a:solidFill>
                  <a:srgbClr val="0027FF"/>
                </a:solidFill>
                <a:latin typeface="Courier New" charset="0"/>
              </a:rPr>
              <a:t>conoces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 de J. </a:t>
            </a:r>
            <a:r>
              <a:rPr lang="en-US" sz="1500" dirty="0" err="1">
                <a:solidFill>
                  <a:srgbClr val="0027FF"/>
                </a:solidFill>
                <a:latin typeface="Courier New" charset="0"/>
              </a:rPr>
              <a:t>Balvin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?:”</a:t>
            </a:r>
            <a:r>
              <a:rPr lang="en-US" sz="1500" dirty="0">
                <a:latin typeface="Courier New" charset="0"/>
              </a:rPr>
              <a:t>);</a:t>
            </a:r>
          </a:p>
          <a:p>
            <a:pPr>
              <a:spcBef>
                <a:spcPct val="20000"/>
              </a:spcBef>
            </a:pPr>
            <a:r>
              <a:rPr lang="en-US" sz="1500" dirty="0">
                <a:latin typeface="Courier New" charset="0"/>
              </a:rPr>
              <a:t>	</a:t>
            </a:r>
            <a:r>
              <a:rPr lang="en-US" sz="1500" b="1" dirty="0">
                <a:solidFill>
                  <a:srgbClr val="7030A0"/>
                </a:solidFill>
                <a:latin typeface="Courier New" charset="0"/>
              </a:rPr>
              <a:t>if</a:t>
            </a:r>
            <a:r>
              <a:rPr lang="en-US" sz="1500" dirty="0">
                <a:latin typeface="Courier New" charset="0"/>
              </a:rPr>
              <a:t>(</a:t>
            </a:r>
            <a:r>
              <a:rPr lang="en-US" sz="1500" dirty="0" err="1">
                <a:latin typeface="Courier New" charset="0"/>
              </a:rPr>
              <a:t>numeroCanciones</a:t>
            </a:r>
            <a:r>
              <a:rPr lang="en-US" sz="1500" dirty="0">
                <a:latin typeface="Courier New" charset="0"/>
              </a:rPr>
              <a:t> == 1){</a:t>
            </a:r>
          </a:p>
          <a:p>
            <a:pPr>
              <a:spcBef>
                <a:spcPct val="20000"/>
              </a:spcBef>
            </a:pPr>
            <a:r>
              <a:rPr lang="en-US" sz="1500" dirty="0">
                <a:latin typeface="Courier New" charset="0"/>
              </a:rPr>
              <a:t>		</a:t>
            </a:r>
            <a:r>
              <a:rPr lang="en-US" sz="1500" dirty="0" err="1">
                <a:latin typeface="Courier New" charset="0"/>
              </a:rPr>
              <a:t>impimir</a:t>
            </a:r>
            <a:r>
              <a:rPr lang="en-US" sz="1500" dirty="0">
                <a:latin typeface="Courier New" charset="0"/>
              </a:rPr>
              <a:t>(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”Solo </a:t>
            </a:r>
            <a:r>
              <a:rPr lang="en-US" sz="1500" dirty="0" err="1">
                <a:solidFill>
                  <a:srgbClr val="0027FF"/>
                </a:solidFill>
                <a:latin typeface="Courier New" charset="0"/>
              </a:rPr>
              <a:t>conoces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 mi </a:t>
            </a:r>
            <a:r>
              <a:rPr lang="en-US" sz="1500" dirty="0" err="1">
                <a:solidFill>
                  <a:srgbClr val="0027FF"/>
                </a:solidFill>
                <a:latin typeface="Courier New" charset="0"/>
              </a:rPr>
              <a:t>gente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 !!"</a:t>
            </a:r>
            <a:r>
              <a:rPr lang="en-US" sz="1500" dirty="0">
                <a:latin typeface="Courier New" charset="0"/>
              </a:rPr>
              <a:t>);</a:t>
            </a:r>
          </a:p>
          <a:p>
            <a:pPr>
              <a:spcBef>
                <a:spcPct val="20000"/>
              </a:spcBef>
            </a:pPr>
            <a:r>
              <a:rPr lang="en-US" sz="1500" dirty="0">
                <a:latin typeface="Courier New" charset="0"/>
              </a:rPr>
              <a:t>	}</a:t>
            </a:r>
          </a:p>
          <a:p>
            <a:pPr>
              <a:spcBef>
                <a:spcPct val="20000"/>
              </a:spcBef>
            </a:pPr>
            <a:r>
              <a:rPr lang="en-US" sz="1500" dirty="0">
                <a:latin typeface="Courier New" charset="0"/>
              </a:rPr>
              <a:t>	</a:t>
            </a:r>
          </a:p>
          <a:p>
            <a:pPr>
              <a:spcBef>
                <a:spcPct val="20000"/>
              </a:spcBef>
            </a:pPr>
            <a:r>
              <a:rPr lang="en-US" sz="1500" dirty="0">
                <a:latin typeface="Courier New" charset="0"/>
              </a:rPr>
              <a:t>	</a:t>
            </a:r>
            <a:r>
              <a:rPr lang="en-US" sz="1500" b="1" dirty="0">
                <a:solidFill>
                  <a:srgbClr val="7030A0"/>
                </a:solidFill>
                <a:latin typeface="Courier New" charset="0"/>
              </a:rPr>
              <a:t>if</a:t>
            </a:r>
            <a:r>
              <a:rPr lang="en-US" sz="1500" dirty="0">
                <a:latin typeface="Courier New" charset="0"/>
              </a:rPr>
              <a:t>(</a:t>
            </a:r>
            <a:r>
              <a:rPr lang="en-US" sz="1500" dirty="0" err="1">
                <a:latin typeface="Courier New" charset="0"/>
              </a:rPr>
              <a:t>numeroCanciones</a:t>
            </a:r>
            <a:r>
              <a:rPr lang="en-US" sz="1500" dirty="0">
                <a:latin typeface="Courier New" charset="0"/>
              </a:rPr>
              <a:t> &gt; 3){</a:t>
            </a:r>
          </a:p>
          <a:p>
            <a:pPr>
              <a:spcBef>
                <a:spcPct val="20000"/>
              </a:spcBef>
            </a:pPr>
            <a:r>
              <a:rPr lang="en-US" sz="1500" dirty="0">
                <a:latin typeface="Courier New" charset="0"/>
              </a:rPr>
              <a:t>		</a:t>
            </a:r>
            <a:r>
              <a:rPr lang="en-US" sz="1500" dirty="0" err="1">
                <a:latin typeface="Courier New" charset="0"/>
              </a:rPr>
              <a:t>imprimir</a:t>
            </a:r>
            <a:r>
              <a:rPr lang="en-US" sz="1500" dirty="0">
                <a:latin typeface="Courier New" charset="0"/>
              </a:rPr>
              <a:t>(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”OK, </a:t>
            </a:r>
            <a:r>
              <a:rPr lang="en-US" sz="1500" dirty="0" err="1">
                <a:solidFill>
                  <a:srgbClr val="0027FF"/>
                </a:solidFill>
                <a:latin typeface="Courier New" charset="0"/>
              </a:rPr>
              <a:t>eres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 cool !”);</a:t>
            </a:r>
            <a:endParaRPr lang="en-US" sz="1500" dirty="0">
              <a:latin typeface="Courier New" charset="0"/>
            </a:endParaRPr>
          </a:p>
          <a:p>
            <a:pPr>
              <a:spcBef>
                <a:spcPct val="20000"/>
              </a:spcBef>
            </a:pPr>
            <a:r>
              <a:rPr lang="en-US" sz="1500" dirty="0">
                <a:latin typeface="Courier New" charset="0"/>
              </a:rPr>
              <a:t>	} </a:t>
            </a:r>
          </a:p>
          <a:p>
            <a:pPr>
              <a:spcBef>
                <a:spcPct val="20000"/>
              </a:spcBef>
            </a:pPr>
            <a:r>
              <a:rPr lang="en-US" sz="1500" dirty="0">
                <a:latin typeface="Courier New" charset="0"/>
              </a:rPr>
              <a:t>	</a:t>
            </a:r>
            <a:r>
              <a:rPr lang="en-US" sz="1500" b="1" dirty="0">
                <a:solidFill>
                  <a:srgbClr val="7030A0"/>
                </a:solidFill>
                <a:latin typeface="Courier New" charset="0"/>
              </a:rPr>
              <a:t>else</a:t>
            </a:r>
            <a:r>
              <a:rPr lang="en-US" sz="1500" dirty="0">
                <a:latin typeface="Courier New" charset="0"/>
              </a:rPr>
              <a:t> {</a:t>
            </a:r>
          </a:p>
          <a:p>
            <a:pPr>
              <a:spcBef>
                <a:spcPct val="20000"/>
              </a:spcBef>
            </a:pPr>
            <a:r>
              <a:rPr lang="en-US" sz="1500" dirty="0">
                <a:latin typeface="Courier New" charset="0"/>
              </a:rPr>
              <a:t>		</a:t>
            </a:r>
            <a:r>
              <a:rPr lang="en-US" sz="1500" dirty="0" err="1">
                <a:latin typeface="Courier New" charset="0"/>
              </a:rPr>
              <a:t>imprimir</a:t>
            </a:r>
            <a:r>
              <a:rPr lang="en-US" sz="1500" dirty="0">
                <a:latin typeface="Courier New" charset="0"/>
              </a:rPr>
              <a:t>(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”Lo </a:t>
            </a:r>
            <a:r>
              <a:rPr lang="en-US" sz="1500" dirty="0" err="1">
                <a:solidFill>
                  <a:srgbClr val="0027FF"/>
                </a:solidFill>
                <a:latin typeface="Courier New" charset="0"/>
              </a:rPr>
              <a:t>siento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, no </a:t>
            </a:r>
            <a:r>
              <a:rPr lang="en-US" sz="1500" dirty="0" err="1">
                <a:solidFill>
                  <a:srgbClr val="0027FF"/>
                </a:solidFill>
                <a:latin typeface="Courier New" charset="0"/>
              </a:rPr>
              <a:t>eres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 cool."</a:t>
            </a:r>
            <a:r>
              <a:rPr lang="en-US" sz="1500" dirty="0">
                <a:latin typeface="Courier New" charset="0"/>
              </a:rPr>
              <a:t>);</a:t>
            </a:r>
          </a:p>
          <a:p>
            <a:pPr>
              <a:spcBef>
                <a:spcPct val="20000"/>
              </a:spcBef>
            </a:pPr>
            <a:r>
              <a:rPr lang="en-US" sz="1500" dirty="0">
                <a:latin typeface="Courier New" charset="0"/>
              </a:rPr>
              <a:t>	}</a:t>
            </a:r>
          </a:p>
          <a:p>
            <a:pPr>
              <a:spcBef>
                <a:spcPct val="20000"/>
              </a:spcBef>
            </a:pPr>
            <a:r>
              <a:rPr lang="en-US" sz="1500" dirty="0">
                <a:latin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935495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¿</a:t>
            </a:r>
            <a:r>
              <a:rPr lang="en-US" sz="2400" dirty="0" err="1">
                <a:latin typeface="Chalkboard"/>
                <a:cs typeface="Chalkboard"/>
              </a:rPr>
              <a:t>Cómo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escribir</a:t>
            </a:r>
            <a:r>
              <a:rPr lang="en-US" sz="2400" dirty="0">
                <a:latin typeface="Chalkboard"/>
                <a:cs typeface="Chalkboard"/>
              </a:rPr>
              <a:t> un </a:t>
            </a:r>
            <a:r>
              <a:rPr lang="en-US" sz="2400" dirty="0" err="1">
                <a:latin typeface="Chalkboard"/>
                <a:cs typeface="Chalkboard"/>
              </a:rPr>
              <a:t>programa</a:t>
            </a:r>
            <a:r>
              <a:rPr lang="en-US" sz="2400" dirty="0">
                <a:latin typeface="Chalkboard"/>
                <a:cs typeface="Chalkboard"/>
              </a:rPr>
              <a:t> de </a:t>
            </a:r>
            <a:r>
              <a:rPr lang="en-US" sz="2400" dirty="0" err="1">
                <a:latin typeface="Chalkboard"/>
                <a:cs typeface="Chalkboard"/>
              </a:rPr>
              <a:t>consola</a:t>
            </a:r>
            <a:r>
              <a:rPr lang="en-US" sz="2400" dirty="0">
                <a:latin typeface="Chalkboard"/>
                <a:cs typeface="Chalkboard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¿</a:t>
            </a:r>
            <a:r>
              <a:rPr lang="en-US" sz="2400" dirty="0" err="1">
                <a:latin typeface="Chalkboard"/>
                <a:cs typeface="Chalkboard"/>
              </a:rPr>
              <a:t>Qué</a:t>
            </a:r>
            <a:r>
              <a:rPr lang="en-US" sz="2400" dirty="0">
                <a:latin typeface="Chalkboard"/>
                <a:cs typeface="Chalkboard"/>
              </a:rPr>
              <a:t> son variables y </a:t>
            </a:r>
            <a:r>
              <a:rPr lang="en-US" sz="2400" dirty="0" err="1">
                <a:latin typeface="Chalkboard"/>
                <a:cs typeface="Chalkboard"/>
              </a:rPr>
              <a:t>cómo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usarlas</a:t>
            </a:r>
            <a:r>
              <a:rPr lang="en-US" sz="2400" dirty="0">
                <a:latin typeface="Chalkboard"/>
                <a:cs typeface="Chalkboard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¿</a:t>
            </a:r>
            <a:r>
              <a:rPr lang="en-US" sz="2400" dirty="0" err="1">
                <a:latin typeface="Chalkboard"/>
                <a:cs typeface="Chalkboard"/>
              </a:rPr>
              <a:t>Cómo</a:t>
            </a:r>
            <a:r>
              <a:rPr lang="en-US" sz="2400" dirty="0">
                <a:latin typeface="Chalkboard"/>
                <a:cs typeface="Chalkboard"/>
              </a:rPr>
              <a:t> leer entradas del </a:t>
            </a:r>
            <a:r>
              <a:rPr lang="en-US" sz="2400" dirty="0" err="1">
                <a:latin typeface="Chalkboard"/>
                <a:cs typeface="Chalkboard"/>
              </a:rPr>
              <a:t>usuario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en</a:t>
            </a:r>
            <a:r>
              <a:rPr lang="en-US" sz="2400" dirty="0">
                <a:latin typeface="Chalkboard"/>
                <a:cs typeface="Chalkboard"/>
              </a:rPr>
              <a:t> un </a:t>
            </a:r>
            <a:r>
              <a:rPr lang="en-US" sz="2400" dirty="0" err="1">
                <a:latin typeface="Chalkboard"/>
                <a:cs typeface="Chalkboard"/>
              </a:rPr>
              <a:t>progama</a:t>
            </a:r>
            <a:r>
              <a:rPr lang="en-US" sz="2400" dirty="0">
                <a:latin typeface="Chalkboard"/>
                <a:cs typeface="Chalkboard"/>
              </a:rPr>
              <a:t> de </a:t>
            </a:r>
            <a:r>
              <a:rPr lang="en-US" sz="2400" dirty="0" err="1">
                <a:latin typeface="Chalkboard"/>
                <a:cs typeface="Chalkboard"/>
              </a:rPr>
              <a:t>consola</a:t>
            </a:r>
            <a:r>
              <a:rPr lang="en-US" sz="2400" dirty="0">
                <a:latin typeface="Chalkboard"/>
                <a:cs typeface="Chalkboard"/>
              </a:rPr>
              <a:t>?</a:t>
            </a:r>
          </a:p>
          <a:p>
            <a:pPr marL="457200" indent="-457200">
              <a:buAutoNum type="arabicPeriod"/>
            </a:pPr>
            <a:endParaRPr lang="en-US" sz="2400" dirty="0">
              <a:latin typeface="Chalkboard"/>
              <a:cs typeface="Chalkboard"/>
            </a:endParaRPr>
          </a:p>
          <a:p>
            <a:pPr marL="457200" indent="-457200">
              <a:buAutoNum type="arabicPeriod"/>
            </a:pPr>
            <a:endParaRPr lang="en-US" sz="2400" dirty="0">
              <a:latin typeface="Chalkboard"/>
              <a:cs typeface="Chalkboard"/>
            </a:endParaRPr>
          </a:p>
          <a:p>
            <a:pPr marL="457200" indent="-457200">
              <a:buAutoNum type="arabicPeriod"/>
            </a:pP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Objetivos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hoy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5211" y="979379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5211" y="1279056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5211" y="1621778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61832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Castillos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arena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897" y="2015019"/>
            <a:ext cx="5853617" cy="360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738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Website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2578100"/>
            <a:ext cx="7607300" cy="16891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rot="16200000">
            <a:off x="6838119" y="4555957"/>
            <a:ext cx="949569" cy="870867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68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Corchetes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y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sangría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4285" y="1119998"/>
            <a:ext cx="6774876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run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	while</a:t>
            </a:r>
            <a:r>
              <a:rPr lang="en-US" b="1" dirty="0">
                <a:latin typeface="Courier"/>
                <a:cs typeface="Courier"/>
              </a:rPr>
              <a:t> (</a:t>
            </a:r>
            <a:r>
              <a:rPr lang="en-US" b="1" dirty="0" err="1">
                <a:latin typeface="Courier"/>
                <a:cs typeface="Courier"/>
              </a:rPr>
              <a:t>bolsaConHojas</a:t>
            </a:r>
            <a:r>
              <a:rPr lang="en-US" b="1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	</a:t>
            </a:r>
            <a:r>
              <a:rPr lang="en-US" dirty="0" err="1">
                <a:latin typeface="Courier"/>
                <a:cs typeface="Courier"/>
              </a:rPr>
              <a:t>encontrarArbol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	</a:t>
            </a:r>
            <a:r>
              <a:rPr lang="en-US" dirty="0" err="1">
                <a:latin typeface="Courier"/>
                <a:cs typeface="Courier"/>
              </a:rPr>
              <a:t>agregarHojasAlArbol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}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irHastaMuro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agregarHojasAlArbol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girarIzquierda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subirAlArbol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agregarHojas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descenderAlPiso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girarIzquierda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encontrarArbol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irHastaMuro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06966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Corchetes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y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sangría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4285" y="1119998"/>
            <a:ext cx="577198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run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	while</a:t>
            </a:r>
            <a:r>
              <a:rPr lang="en-US" b="1" dirty="0">
                <a:latin typeface="Courier"/>
                <a:cs typeface="Courier"/>
              </a:rPr>
              <a:t> (</a:t>
            </a:r>
            <a:r>
              <a:rPr lang="en-US" b="1" dirty="0" err="1">
                <a:latin typeface="Courier"/>
                <a:cs typeface="Courier"/>
              </a:rPr>
              <a:t>bolsaConHojas</a:t>
            </a:r>
            <a:r>
              <a:rPr lang="en-US" b="1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	</a:t>
            </a:r>
            <a:r>
              <a:rPr lang="en-US" dirty="0" err="1">
                <a:latin typeface="Courier"/>
                <a:cs typeface="Courier"/>
              </a:rPr>
              <a:t>encontrarArbol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	</a:t>
            </a:r>
            <a:r>
              <a:rPr lang="en-US" dirty="0" err="1">
                <a:latin typeface="Courier"/>
                <a:cs typeface="Courier"/>
              </a:rPr>
              <a:t>agregarHojasAlArbol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}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irHastaMuro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agregarHojasAlArbol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girarIzquierda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subirAlArbol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agregarHojas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descenderAlPiso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girarIzquierda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encontrarArbol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irHastaMuro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Oval 5"/>
          <p:cNvSpPr/>
          <p:nvPr/>
        </p:nvSpPr>
        <p:spPr>
          <a:xfrm>
            <a:off x="5643835" y="3277493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41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Corchetes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y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sangría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4284" y="1119998"/>
            <a:ext cx="6937109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run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	while</a:t>
            </a:r>
            <a:r>
              <a:rPr lang="en-US" b="1" dirty="0">
                <a:latin typeface="Courier"/>
                <a:cs typeface="Courier"/>
              </a:rPr>
              <a:t> (</a:t>
            </a:r>
            <a:r>
              <a:rPr lang="en-US" b="1" dirty="0" err="1">
                <a:latin typeface="Courier"/>
                <a:cs typeface="Courier"/>
              </a:rPr>
              <a:t>bolsaConHojas</a:t>
            </a:r>
            <a:r>
              <a:rPr lang="en-US" b="1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	</a:t>
            </a:r>
            <a:r>
              <a:rPr lang="en-US" dirty="0" err="1">
                <a:latin typeface="Courier"/>
                <a:cs typeface="Courier"/>
              </a:rPr>
              <a:t>encontrarArbol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	</a:t>
            </a:r>
            <a:r>
              <a:rPr lang="en-US" dirty="0" err="1">
                <a:latin typeface="Courier"/>
                <a:cs typeface="Courier"/>
              </a:rPr>
              <a:t>agregarHojasAlArbol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}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irHastaMuro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agregarHojasAlArbol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girarIzquierda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subirAlArbol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agregarHojas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descenderAlPiso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girarIzquierda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encontrarArbol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irHastaMuro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</p:txBody>
      </p:sp>
      <p:sp>
        <p:nvSpPr>
          <p:cNvPr id="2" name="Oval 1"/>
          <p:cNvSpPr/>
          <p:nvPr/>
        </p:nvSpPr>
        <p:spPr>
          <a:xfrm>
            <a:off x="5584841" y="3306991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18845" y="4907911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376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Corchetes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y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sangría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4285" y="1119998"/>
            <a:ext cx="5845728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run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	while</a:t>
            </a:r>
            <a:r>
              <a:rPr lang="en-US" b="1" dirty="0">
                <a:latin typeface="Courier"/>
                <a:cs typeface="Courier"/>
              </a:rPr>
              <a:t> (</a:t>
            </a:r>
            <a:r>
              <a:rPr lang="en-US" b="1" dirty="0" err="1">
                <a:latin typeface="Courier"/>
                <a:cs typeface="Courier"/>
              </a:rPr>
              <a:t>bolsaConHojas</a:t>
            </a:r>
            <a:r>
              <a:rPr lang="en-US" b="1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	</a:t>
            </a:r>
            <a:r>
              <a:rPr lang="en-US" dirty="0" err="1">
                <a:latin typeface="Courier"/>
                <a:cs typeface="Courier"/>
              </a:rPr>
              <a:t>encontrarArbol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	</a:t>
            </a:r>
            <a:r>
              <a:rPr lang="en-US" dirty="0" err="1">
                <a:latin typeface="Courier"/>
                <a:cs typeface="Courier"/>
              </a:rPr>
              <a:t>agregarHojasAlArbol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}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irHastaMuro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agregarHojasAlArbol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girarIzquierda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subirAlArbol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agregarHojas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descenderAlPiso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girarIzquierda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encontrarArbol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irHastaMuro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020781" y="3703498"/>
            <a:ext cx="249044" cy="1281980"/>
          </a:xfrm>
          <a:prstGeom prst="round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9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6414</TotalTime>
  <Words>1169</Words>
  <Application>Microsoft Macintosh PowerPoint</Application>
  <PresentationFormat>Presentación en pantalla (4:3)</PresentationFormat>
  <Paragraphs>530</Paragraphs>
  <Slides>58</Slides>
  <Notes>25</Notes>
  <HiddenSlides>1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58</vt:i4>
      </vt:variant>
    </vt:vector>
  </HeadingPairs>
  <TitlesOfParts>
    <vt:vector size="68" baseType="lpstr">
      <vt:lpstr>ＭＳ Ｐゴシック</vt:lpstr>
      <vt:lpstr>Arial</vt:lpstr>
      <vt:lpstr>Calibri</vt:lpstr>
      <vt:lpstr>Century Gothic</vt:lpstr>
      <vt:lpstr>Chalkboard</vt:lpstr>
      <vt:lpstr>Courier</vt:lpstr>
      <vt:lpstr>Courier New</vt:lpstr>
      <vt:lpstr>Times New Roman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Mario Linares Vasquez</cp:lastModifiedBy>
  <cp:revision>76</cp:revision>
  <dcterms:created xsi:type="dcterms:W3CDTF">2014-06-13T10:00:48Z</dcterms:created>
  <dcterms:modified xsi:type="dcterms:W3CDTF">2019-06-25T00:04:08Z</dcterms:modified>
</cp:coreProperties>
</file>